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  <p:sldMasterId id="2147483780" r:id="rId4"/>
    <p:sldMasterId id="2147483792" r:id="rId5"/>
    <p:sldMasterId id="2147483804" r:id="rId6"/>
  </p:sldMasterIdLst>
  <p:notesMasterIdLst>
    <p:notesMasterId r:id="rId29"/>
  </p:notesMasterIdLst>
  <p:sldIdLst>
    <p:sldId id="284" r:id="rId7"/>
    <p:sldId id="258" r:id="rId8"/>
    <p:sldId id="259" r:id="rId9"/>
    <p:sldId id="261" r:id="rId10"/>
    <p:sldId id="257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3" r:id="rId20"/>
    <p:sldId id="272" r:id="rId21"/>
    <p:sldId id="274" r:id="rId22"/>
    <p:sldId id="282" r:id="rId23"/>
    <p:sldId id="283" r:id="rId24"/>
    <p:sldId id="276" r:id="rId25"/>
    <p:sldId id="278" r:id="rId26"/>
    <p:sldId id="277" r:id="rId27"/>
    <p:sldId id="285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14" autoAdjust="0"/>
  </p:normalViewPr>
  <p:slideViewPr>
    <p:cSldViewPr>
      <p:cViewPr varScale="1">
        <p:scale>
          <a:sx n="77" d="100"/>
          <a:sy n="77" d="100"/>
        </p:scale>
        <p:origin x="9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6" d="100"/>
        <a:sy n="136" d="100"/>
      </p:scale>
      <p:origin x="0" y="-71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8A667-2DBB-4503-BD93-43870A8AD118}" type="datetimeFigureOut">
              <a:rPr lang="fr-FR" smtClean="0"/>
              <a:t>08/04/2015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0D9B3-6251-497D-A1B9-ECCE61BDD3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558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9747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fr-FR" smtClean="0">
                <a:latin typeface="Times New Roman" pitchFamily="18" charset="0"/>
              </a:rPr>
              <a:t> 97 % des patients </a:t>
            </a:r>
            <a:r>
              <a:rPr lang="en-US" altLang="fr-FR" dirty="0" err="1" smtClean="0">
                <a:latin typeface="Times New Roman" pitchFamily="18" charset="0"/>
              </a:rPr>
              <a:t>ont</a:t>
            </a:r>
            <a:r>
              <a:rPr lang="en-US" altLang="fr-FR" dirty="0" smtClean="0">
                <a:latin typeface="Times New Roman" pitchFamily="18" charset="0"/>
              </a:rPr>
              <a:t> au </a:t>
            </a:r>
            <a:r>
              <a:rPr lang="en-US" altLang="fr-FR" dirty="0" err="1" smtClean="0">
                <a:latin typeface="Times New Roman" pitchFamily="18" charset="0"/>
              </a:rPr>
              <a:t>moins</a:t>
            </a:r>
            <a:r>
              <a:rPr lang="en-US" altLang="fr-FR" dirty="0" smtClean="0">
                <a:latin typeface="Times New Roman" pitchFamily="18" charset="0"/>
              </a:rPr>
              <a:t> 1 </a:t>
            </a:r>
            <a:r>
              <a:rPr lang="en-US" altLang="fr-FR" dirty="0" err="1" smtClean="0">
                <a:latin typeface="Times New Roman" pitchFamily="18" charset="0"/>
              </a:rPr>
              <a:t>comorbidité</a:t>
            </a:r>
            <a:r>
              <a:rPr lang="en-US" altLang="fr-FR" dirty="0" smtClean="0">
                <a:latin typeface="Times New Roman" pitchFamily="18" charset="0"/>
              </a:rPr>
              <a:t>, </a:t>
            </a:r>
            <a:r>
              <a:rPr lang="en-US" altLang="fr-FR" dirty="0" err="1" smtClean="0">
                <a:latin typeface="Times New Roman" pitchFamily="18" charset="0"/>
              </a:rPr>
              <a:t>ce</a:t>
            </a:r>
            <a:r>
              <a:rPr lang="en-US" altLang="fr-FR" dirty="0" smtClean="0">
                <a:latin typeface="Times New Roman" pitchFamily="18" charset="0"/>
              </a:rPr>
              <a:t> qui </a:t>
            </a:r>
            <a:r>
              <a:rPr lang="en-US" altLang="fr-FR" dirty="0" err="1" smtClean="0">
                <a:latin typeface="Times New Roman" pitchFamily="18" charset="0"/>
              </a:rPr>
              <a:t>est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considérable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mais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vrai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dans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toutes</a:t>
            </a:r>
            <a:r>
              <a:rPr lang="en-US" altLang="fr-FR" dirty="0" smtClean="0">
                <a:latin typeface="Times New Roman" pitchFamily="18" charset="0"/>
              </a:rPr>
              <a:t> les maladies </a:t>
            </a:r>
            <a:r>
              <a:rPr lang="en-US" altLang="fr-FR" dirty="0" err="1" smtClean="0">
                <a:latin typeface="Times New Roman" pitchFamily="18" charset="0"/>
              </a:rPr>
              <a:t>chroniques</a:t>
            </a:r>
            <a:r>
              <a:rPr lang="en-US" altLang="fr-FR" dirty="0" smtClean="0">
                <a:latin typeface="Times New Roman" pitchFamily="18" charset="0"/>
              </a:rPr>
              <a:t>. </a:t>
            </a:r>
            <a:r>
              <a:rPr lang="en-US" altLang="fr-FR" dirty="0" err="1" smtClean="0">
                <a:latin typeface="Times New Roman" pitchFamily="18" charset="0"/>
              </a:rPr>
              <a:t>Elles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vont</a:t>
            </a:r>
            <a:r>
              <a:rPr lang="en-US" altLang="fr-FR" dirty="0" smtClean="0">
                <a:latin typeface="Times New Roman" pitchFamily="18" charset="0"/>
              </a:rPr>
              <a:t> des </a:t>
            </a:r>
            <a:r>
              <a:rPr lang="en-US" altLang="fr-FR" dirty="0" err="1" smtClean="0">
                <a:latin typeface="Times New Roman" pitchFamily="18" charset="0"/>
              </a:rPr>
              <a:t>problèmes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cardiaques</a:t>
            </a:r>
            <a:r>
              <a:rPr lang="en-US" altLang="fr-FR" dirty="0" smtClean="0">
                <a:latin typeface="Times New Roman" pitchFamily="18" charset="0"/>
              </a:rPr>
              <a:t> aux </a:t>
            </a:r>
            <a:r>
              <a:rPr lang="en-US" altLang="fr-FR" dirty="0" err="1" smtClean="0">
                <a:latin typeface="Times New Roman" pitchFamily="18" charset="0"/>
              </a:rPr>
              <a:t>psychologiques</a:t>
            </a:r>
            <a:r>
              <a:rPr lang="en-US" altLang="fr-FR" dirty="0" smtClean="0">
                <a:latin typeface="Times New Roman" pitchFamily="18" charset="0"/>
              </a:rPr>
              <a:t>. Nous </a:t>
            </a:r>
            <a:r>
              <a:rPr lang="en-US" altLang="fr-FR" dirty="0" err="1" smtClean="0">
                <a:latin typeface="Times New Roman" pitchFamily="18" charset="0"/>
              </a:rPr>
              <a:t>nous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insisterons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sur</a:t>
            </a:r>
            <a:r>
              <a:rPr lang="en-US" altLang="fr-FR" dirty="0" smtClean="0">
                <a:latin typeface="Times New Roman" pitchFamily="18" charset="0"/>
              </a:rPr>
              <a:t> les </a:t>
            </a:r>
            <a:r>
              <a:rPr lang="en-US" altLang="fr-FR" dirty="0" err="1" smtClean="0">
                <a:latin typeface="Times New Roman" pitchFamily="18" charset="0"/>
              </a:rPr>
              <a:t>comorbidités</a:t>
            </a:r>
            <a:r>
              <a:rPr lang="en-US" altLang="fr-FR" dirty="0" smtClean="0">
                <a:latin typeface="Times New Roman" pitchFamily="18" charset="0"/>
              </a:rPr>
              <a:t> cardio-</a:t>
            </a:r>
            <a:r>
              <a:rPr lang="en-US" altLang="fr-FR" dirty="0" err="1" smtClean="0">
                <a:latin typeface="Times New Roman" pitchFamily="18" charset="0"/>
              </a:rPr>
              <a:t>vasculaires</a:t>
            </a:r>
            <a:r>
              <a:rPr lang="en-US" altLang="fr-FR" dirty="0" smtClean="0">
                <a:latin typeface="Times New Roman" pitchFamily="18" charset="0"/>
              </a:rPr>
              <a:t> (plus de 50 % des patients et à la </a:t>
            </a:r>
            <a:r>
              <a:rPr lang="en-US" altLang="fr-FR" dirty="0" err="1" smtClean="0">
                <a:latin typeface="Times New Roman" pitchFamily="18" charset="0"/>
              </a:rPr>
              <a:t>perte</a:t>
            </a:r>
            <a:r>
              <a:rPr lang="en-US" altLang="fr-FR" dirty="0" smtClean="0">
                <a:latin typeface="Times New Roman" pitchFamily="18" charset="0"/>
              </a:rPr>
              <a:t> de masse </a:t>
            </a:r>
            <a:r>
              <a:rPr lang="en-US" altLang="fr-FR" dirty="0" err="1" smtClean="0">
                <a:latin typeface="Times New Roman" pitchFamily="18" charset="0"/>
              </a:rPr>
              <a:t>musculaire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retrouvée</a:t>
            </a:r>
            <a:r>
              <a:rPr lang="en-US" altLang="fr-FR" dirty="0" smtClean="0">
                <a:latin typeface="Times New Roman" pitchFamily="18" charset="0"/>
              </a:rPr>
              <a:t> chez 30% de </a:t>
            </a:r>
            <a:r>
              <a:rPr lang="en-US" altLang="fr-FR" dirty="0" err="1" smtClean="0">
                <a:latin typeface="Times New Roman" pitchFamily="18" charset="0"/>
              </a:rPr>
              <a:t>ces</a:t>
            </a:r>
            <a:r>
              <a:rPr lang="en-US" altLang="fr-FR" dirty="0" smtClean="0">
                <a:latin typeface="Times New Roman" pitchFamily="18" charset="0"/>
              </a:rPr>
              <a:t> </a:t>
            </a:r>
            <a:r>
              <a:rPr lang="en-US" altLang="fr-FR" dirty="0" err="1" smtClean="0">
                <a:latin typeface="Times New Roman" pitchFamily="18" charset="0"/>
              </a:rPr>
              <a:t>derniers</a:t>
            </a:r>
            <a:r>
              <a:rPr lang="en-US" altLang="fr-FR" dirty="0" smtClean="0">
                <a:latin typeface="Times New Roman" pitchFamily="18" charset="0"/>
              </a:rPr>
              <a:t>. </a:t>
            </a:r>
          </a:p>
        </p:txBody>
      </p:sp>
      <p:sp>
        <p:nvSpPr>
          <p:cNvPr id="159748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45714" rIns="91428" bIns="45714" anchor="b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DC6E2824-48A7-4BFB-B38E-623956257D24}" type="slidenum">
              <a:rPr lang="fr-FR" altLang="fr-FR" sz="1200" b="0" u="none">
                <a:solidFill>
                  <a:srgbClr val="000000"/>
                </a:solidFill>
                <a:latin typeface="Calibri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altLang="fr-FR" sz="1200" b="0" u="none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493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BFF92-AA86-4BE4-ACB1-E841FA307CA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4C245-DA8F-4A28-B616-E54FCA39E09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A3116-00E5-4841-8D5C-748AED0DA017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96BE-95E0-4BA1-8768-7806F0AC176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85977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5D5FC3-0083-4E67-86ED-BAB00F6C9655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F4928-51E3-4CB5-87C3-20DBB32DBE83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D60F0-9014-4432-9DEF-C5451C446B36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82B25-9D8F-48E9-B023-89A201F0327F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6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66"/>
            <a:ext cx="609600" cy="365125"/>
          </a:xfrm>
        </p:spPr>
        <p:txBody>
          <a:bodyPr/>
          <a:lstStyle/>
          <a:p>
            <a:pPr>
              <a:defRPr/>
            </a:pPr>
            <a:fld id="{693F9A22-EFFE-485F-ABB2-9566B9ED1B1C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41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DDEC4-A6BA-497E-BF5B-7D2DEC18DDEA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5E725-8191-4337-BFD3-79A6DE1ADBB7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E414B-3759-4B70-BF78-587D5D6CCEAD}" type="slidenum">
              <a:rPr lang="fr-FR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784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F7549-774E-4A25-843D-3112C0A8E628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4717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33BBDD-FAA9-4E87-98F9-6BF7DD40DA1F}" type="slidenum">
              <a:rPr lang="fr-FR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84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E4D7E-DF98-4215-8ACD-7050C1D374FB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07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5" y="185977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7191B-BB2E-4ABA-A7FB-CC2CDF56FBF1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505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3D568-89DB-4AFF-BF77-E92093C5452E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908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3947D-CFF0-47FF-A0E7-1A1E2F211471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9734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99D93-F2BB-437A-864B-272488EAD82B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719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123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3825" y="5359409"/>
            <a:ext cx="155222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878" y="5816600"/>
            <a:ext cx="9163756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3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9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A34A5E-7B28-4F83-B7FD-68A6213E1AB9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4692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D1380-D9AA-40A1-8431-0C66550CC5C1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602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BF559-AC19-4338-9BA6-1EFDDDCDE6F2}" type="slidenum">
              <a:rPr lang="fr-FR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06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BFF92-AA86-4BE4-ACB1-E841FA307CA0}" type="slidenum">
              <a:rPr lang="fr-FR" altLang="fr-FR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211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4C245-DA8F-4A28-B616-E54FCA39E09B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84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A3116-00E5-4841-8D5C-748AED0DA017}" type="slidenum">
              <a:rPr lang="fr-FR" altLang="fr-FR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124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96BE-95E0-4BA1-8768-7806F0AC1764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678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85977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5D5FC3-0083-4E67-86ED-BAB00F6C9655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11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F4928-51E3-4CB5-87C3-20DBB32DBE83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844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D60F0-9014-4432-9DEF-C5451C446B36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8479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82B25-9D8F-48E9-B023-89A201F0327F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86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6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66"/>
            <a:ext cx="609600" cy="365125"/>
          </a:xfrm>
        </p:spPr>
        <p:txBody>
          <a:bodyPr/>
          <a:lstStyle/>
          <a:p>
            <a:pPr>
              <a:defRPr/>
            </a:pPr>
            <a:fld id="{693F9A22-EFFE-485F-ABB2-9566B9ED1B1C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41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3354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DDEC4-A6BA-497E-BF5B-7D2DEC18DDEA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3551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5E725-8191-4337-BFD3-79A6DE1ADBB7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6839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28F85779-B8F5-4471-9EDC-22E3855156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055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6F0B7-83F2-4384-8E30-760F157782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816788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BF5F9">
                    <a:shade val="90000"/>
                  </a:srgbClr>
                </a:solidFill>
              </a:defRPr>
            </a:lvl1pPr>
          </a:lstStyle>
          <a:p>
            <a:pPr>
              <a:defRPr/>
            </a:pPr>
            <a:fld id="{FB948191-C166-42AC-A01D-AEAA1BAD88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788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94D8-21D6-49E0-A0F9-BD0E2ED52F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68307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85977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DFA1B-2B01-4281-A5B3-F237F245B9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4302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195C5-3A67-4AA9-B057-8BA13410C8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3665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DC6D9-F2C1-42BF-B9D2-5B98F6975C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03104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C856F-04FF-40C3-A7B8-4177DC7E8B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059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123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u="sng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3823" y="5359401"/>
            <a:ext cx="155222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u="sng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878" y="5816600"/>
            <a:ext cx="9163756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u="sng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6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u="sng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1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FD8D1-444E-4866-BBC1-D8D6EA37B8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20218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8AA1E-2EDE-4979-BC99-924FB791B53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6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420E-C063-4F2A-9E38-841498C98F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0724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BFF92-AA86-4BE4-ACB1-E841FA307CA0}" type="slidenum">
              <a:rPr lang="fr-FR" altLang="fr-FR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235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4C245-DA8F-4A28-B616-E54FCA39E09B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478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A3116-00E5-4841-8D5C-748AED0DA017}" type="slidenum">
              <a:rPr lang="fr-FR" altLang="fr-FR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19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96BE-95E0-4BA1-8768-7806F0AC1764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978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85977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5D5FC3-0083-4E67-86ED-BAB00F6C9655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888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F4928-51E3-4CB5-87C3-20DBB32DBE83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265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D60F0-9014-4432-9DEF-C5451C446B36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3276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82B25-9D8F-48E9-B023-89A201F0327F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5294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6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66"/>
            <a:ext cx="609600" cy="365125"/>
          </a:xfrm>
        </p:spPr>
        <p:txBody>
          <a:bodyPr/>
          <a:lstStyle/>
          <a:p>
            <a:pPr>
              <a:defRPr/>
            </a:pPr>
            <a:fld id="{693F9A22-EFFE-485F-ABB2-9566B9ED1B1C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41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909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DDEC4-A6BA-497E-BF5B-7D2DEC18DDEA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4919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5E725-8191-4337-BFD3-79A6DE1ADBB7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084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1BFF92-AA86-4BE4-ACB1-E841FA307CA0}" type="slidenum">
              <a:rPr lang="fr-FR" altLang="fr-FR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5342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D4C245-DA8F-4A28-B616-E54FCA39E09B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8501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A3116-00E5-4841-8D5C-748AED0DA017}" type="slidenum">
              <a:rPr lang="fr-FR" altLang="fr-FR" smtClean="0">
                <a:solidFill>
                  <a:srgbClr val="DBF5F9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985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4696BE-95E0-4BA1-8768-7806F0AC1764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8694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33" y="1859773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5D5FC3-0083-4E67-86ED-BAB00F6C9655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0767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DF4928-51E3-4CB5-87C3-20DBB32DBE83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088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4D60F0-9014-4432-9DEF-C5451C446B36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6061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82B25-9D8F-48E9-B023-89A201F0327F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1123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6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66"/>
            <a:ext cx="609600" cy="365125"/>
          </a:xfrm>
        </p:spPr>
        <p:txBody>
          <a:bodyPr/>
          <a:lstStyle/>
          <a:p>
            <a:pPr>
              <a:defRPr/>
            </a:pPr>
            <a:fld id="{693F9A22-EFFE-485F-ABB2-9566B9ED1B1C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41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2945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FDDEC4-A6BA-497E-BF5B-7D2DEC18DDEA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2856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5E725-8191-4337-BFD3-79A6DE1ADBB7}" type="slidenum">
              <a:rPr lang="fr-FR" altLang="fr-FR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‹N°›</a:t>
            </a:fld>
            <a:endParaRPr lang="fr-FR" altLang="fr-FR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47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66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6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9664C-A918-4902-B12D-CBCFEE3678AB}" type="slidenum">
              <a:rPr lang="fr-FR" altLang="fr-FR" b="1" u="sng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 b="1" u="sng"/>
          </a:p>
        </p:txBody>
      </p:sp>
      <p:grpSp>
        <p:nvGrpSpPr>
          <p:cNvPr id="2" name="Group 1"/>
          <p:cNvGrpSpPr/>
          <p:nvPr/>
        </p:nvGrpSpPr>
        <p:grpSpPr>
          <a:xfrm>
            <a:off x="-19014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878" y="-7938"/>
            <a:ext cx="9163756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b="1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  <a:endParaRPr lang="en-US" altLang="fr-FR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6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9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9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FF913A-CF5E-47CE-954D-7A41D4F7CCBE}" type="slidenum">
              <a:rPr lang="fr-FR" b="1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b="1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8345" y="203200"/>
            <a:ext cx="9179278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44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66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6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9664C-A918-4902-B12D-CBCFEE3678AB}" type="slidenum">
              <a:rPr lang="fr-FR" altLang="fr-FR" b="1" u="sng" smtClean="0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4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887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878" y="-7938"/>
            <a:ext cx="9163756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u="sng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u="sng">
              <a:solidFill>
                <a:prstClr val="black"/>
              </a:solidFill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 style du titre</a:t>
            </a:r>
            <a:endParaRPr lang="en-US" altLang="fr-FR" smtClean="0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4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Modifiez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  <a:endParaRPr lang="en-US" altLang="fr-FR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04617B">
                    <a:shade val="90000"/>
                  </a:srgbClr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 u="sn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1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rgbClr val="04617B">
                    <a:shade val="90000"/>
                  </a:srgbClr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b="1" u="sn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1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rgbClr val="04617B">
                    <a:shade val="90000"/>
                  </a:srgbClr>
                </a:solidFill>
                <a:latin typeface="Times New Roman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ACA9B3-7611-4444-ABBE-8258B3C2C5C4}" type="slidenum">
              <a:rPr lang="fr-FR" b="1" u="sng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b="1" u="sng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8345" y="203200"/>
            <a:ext cx="9179278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b="1" u="sng">
                <a:solidFill>
                  <a:prstClr val="black"/>
                </a:solidFill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b="1" u="sng">
                <a:solidFill>
                  <a:prstClr val="black"/>
                </a:solidFill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50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66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6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9664C-A918-4902-B12D-CBCFEE3678AB}" type="slidenum">
              <a:rPr lang="fr-FR" altLang="fr-FR" b="1" u="sng" smtClean="0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4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0110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66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66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6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9664C-A918-4902-B12D-CBCFEE3678AB}" type="slidenum">
              <a:rPr lang="fr-FR" altLang="fr-FR" b="1" u="sng" smtClean="0">
                <a:solidFill>
                  <a:srgbClr val="04617B">
                    <a:shade val="90000"/>
                  </a:srgb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 b="1" u="sng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4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131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283" y="0"/>
            <a:ext cx="9217024" cy="690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004048" y="47126"/>
            <a:ext cx="41356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Impact des comorbidités sur l’histoire naturelle de la BPCO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5549955"/>
            <a:ext cx="9252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b="1" dirty="0">
                <a:latin typeface="Comic Sans MS" panose="030F0702030302020204" pitchFamily="66" charset="0"/>
              </a:rPr>
              <a:t>U 1046</a:t>
            </a:r>
          </a:p>
        </p:txBody>
      </p:sp>
      <p:sp>
        <p:nvSpPr>
          <p:cNvPr id="5" name="Rectangle 4"/>
          <p:cNvSpPr/>
          <p:nvPr/>
        </p:nvSpPr>
        <p:spPr>
          <a:xfrm>
            <a:off x="-33738" y="6093296"/>
            <a:ext cx="33843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Christian PREFAUT</a:t>
            </a:r>
          </a:p>
          <a:p>
            <a:r>
              <a:rPr lang="fr-F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AFMP ISPAHAN Avril </a:t>
            </a:r>
            <a:r>
              <a:rPr lang="fr-F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280077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1026"/>
          <p:cNvSpPr txBox="1">
            <a:spLocks noChangeArrowheads="1"/>
          </p:cNvSpPr>
          <p:nvPr/>
        </p:nvSpPr>
        <p:spPr bwMode="auto">
          <a:xfrm>
            <a:off x="1557867" y="381000"/>
            <a:ext cx="710483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800" u="none" dirty="0">
                <a:solidFill>
                  <a:srgbClr val="009DD9"/>
                </a:solidFill>
                <a:latin typeface="Comic Sans MS" pitchFamily="66" charset="0"/>
              </a:rPr>
              <a:t>B</a:t>
            </a:r>
            <a:r>
              <a:rPr lang="fr-FR" altLang="fr-FR" sz="4800" u="none" dirty="0">
                <a:solidFill>
                  <a:srgbClr val="04617B"/>
                </a:solidFill>
                <a:latin typeface="Comic Sans MS" pitchFamily="66" charset="0"/>
              </a:rPr>
              <a:t>roncho-</a:t>
            </a:r>
            <a:r>
              <a:rPr lang="fr-FR" altLang="fr-FR" sz="4800" u="none" dirty="0">
                <a:solidFill>
                  <a:srgbClr val="009DD9"/>
                </a:solidFill>
                <a:latin typeface="Comic Sans MS" pitchFamily="66" charset="0"/>
              </a:rPr>
              <a:t>P</a:t>
            </a:r>
            <a:r>
              <a:rPr lang="fr-FR" altLang="fr-FR" sz="4800" u="none" dirty="0">
                <a:solidFill>
                  <a:srgbClr val="04617B"/>
                </a:solidFill>
                <a:latin typeface="Comic Sans MS" pitchFamily="66" charset="0"/>
              </a:rPr>
              <a:t>neumopathie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800" u="none" dirty="0">
                <a:solidFill>
                  <a:srgbClr val="009DD9"/>
                </a:solidFill>
                <a:latin typeface="Comic Sans MS" pitchFamily="66" charset="0"/>
              </a:rPr>
              <a:t>C</a:t>
            </a:r>
            <a:r>
              <a:rPr lang="fr-FR" altLang="fr-FR" sz="4800" u="none" dirty="0">
                <a:solidFill>
                  <a:srgbClr val="04617B"/>
                </a:solidFill>
                <a:latin typeface="Comic Sans MS" pitchFamily="66" charset="0"/>
              </a:rPr>
              <a:t>hronique </a:t>
            </a:r>
            <a:r>
              <a:rPr lang="fr-FR" altLang="fr-FR" sz="4800" u="none" dirty="0">
                <a:solidFill>
                  <a:srgbClr val="009DD9"/>
                </a:solidFill>
                <a:latin typeface="Comic Sans MS" pitchFamily="66" charset="0"/>
              </a:rPr>
              <a:t>O</a:t>
            </a:r>
            <a:r>
              <a:rPr lang="fr-FR" altLang="fr-FR" sz="4800" u="none" dirty="0">
                <a:solidFill>
                  <a:srgbClr val="04617B"/>
                </a:solidFill>
                <a:latin typeface="Comic Sans MS" pitchFamily="66" charset="0"/>
              </a:rPr>
              <a:t>bstructive</a:t>
            </a:r>
          </a:p>
        </p:txBody>
      </p:sp>
      <p:sp>
        <p:nvSpPr>
          <p:cNvPr id="122883" name="Text Box 1027"/>
          <p:cNvSpPr txBox="1">
            <a:spLocks noChangeArrowheads="1"/>
          </p:cNvSpPr>
          <p:nvPr/>
        </p:nvSpPr>
        <p:spPr bwMode="auto">
          <a:xfrm>
            <a:off x="4" y="3359153"/>
            <a:ext cx="70920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itchFamily="2" charset="2"/>
              <a:buChar char="ü"/>
            </a:pP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fr-FR" altLang="fr-FR" sz="3600" u="none" dirty="0">
                <a:solidFill>
                  <a:srgbClr val="009DD9"/>
                </a:solidFill>
                <a:latin typeface="Comic Sans MS" pitchFamily="66" charset="0"/>
              </a:rPr>
              <a:t>Limitation débits </a:t>
            </a:r>
            <a:r>
              <a:rPr lang="fr-FR" altLang="fr-FR" sz="3600" u="none" dirty="0" smtClean="0">
                <a:solidFill>
                  <a:srgbClr val="009DD9"/>
                </a:solidFill>
                <a:latin typeface="Comic Sans MS" pitchFamily="66" charset="0"/>
              </a:rPr>
              <a:t>bronchiques</a:t>
            </a:r>
            <a:endParaRPr lang="fr-FR" altLang="fr-FR" u="none" dirty="0">
              <a:solidFill>
                <a:srgbClr val="04617B"/>
              </a:solidFill>
              <a:latin typeface="Comic Sans MS" pitchFamily="66" charset="0"/>
            </a:endParaRPr>
          </a:p>
        </p:txBody>
      </p:sp>
      <p:sp>
        <p:nvSpPr>
          <p:cNvPr id="122884" name="Text Box 1028"/>
          <p:cNvSpPr txBox="1">
            <a:spLocks noChangeArrowheads="1"/>
          </p:cNvSpPr>
          <p:nvPr/>
        </p:nvSpPr>
        <p:spPr bwMode="auto">
          <a:xfrm>
            <a:off x="1" y="2743215"/>
            <a:ext cx="91117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itchFamily="2" charset="2"/>
              <a:buChar char="ü"/>
            </a:pP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Mal </a:t>
            </a: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d’apparition </a:t>
            </a:r>
            <a:r>
              <a:rPr lang="fr-FR" altLang="fr-FR" u="none" dirty="0" err="1" smtClean="0">
                <a:solidFill>
                  <a:prstClr val="black"/>
                </a:solidFill>
                <a:latin typeface="Comic Sans MS" pitchFamily="66" charset="0"/>
              </a:rPr>
              <a:t>progres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que l’on peut </a:t>
            </a:r>
            <a:r>
              <a:rPr lang="fr-FR" altLang="fr-FR" u="none" dirty="0">
                <a:solidFill>
                  <a:srgbClr val="04617B"/>
                </a:solidFill>
                <a:latin typeface="Comic Sans MS" pitchFamily="66" charset="0"/>
              </a:rPr>
              <a:t>traiter et prévenir</a:t>
            </a:r>
          </a:p>
        </p:txBody>
      </p:sp>
      <p:sp>
        <p:nvSpPr>
          <p:cNvPr id="122885" name="Text Box 1029"/>
          <p:cNvSpPr txBox="1">
            <a:spLocks noChangeArrowheads="1"/>
          </p:cNvSpPr>
          <p:nvPr/>
        </p:nvSpPr>
        <p:spPr bwMode="auto">
          <a:xfrm>
            <a:off x="7" y="4191015"/>
            <a:ext cx="88136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itchFamily="2" charset="2"/>
              <a:buChar char="ü"/>
            </a:pP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 Réponse inflammatoire liée aux </a:t>
            </a:r>
            <a:r>
              <a:rPr lang="fr-FR" altLang="fr-FR" u="none" dirty="0" err="1" smtClean="0">
                <a:solidFill>
                  <a:prstClr val="black"/>
                </a:solidFill>
                <a:latin typeface="Comic Sans MS" pitchFamily="66" charset="0"/>
              </a:rPr>
              <a:t>partic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nocives : </a:t>
            </a:r>
            <a:r>
              <a:rPr lang="fr-FR" altLang="fr-FR" u="none" dirty="0">
                <a:solidFill>
                  <a:srgbClr val="009DD9"/>
                </a:solidFill>
                <a:latin typeface="Comic Sans MS" pitchFamily="66" charset="0"/>
              </a:rPr>
              <a:t>TABAC</a:t>
            </a:r>
          </a:p>
        </p:txBody>
      </p:sp>
      <p:sp>
        <p:nvSpPr>
          <p:cNvPr id="122886" name="Text Box 1030"/>
          <p:cNvSpPr txBox="1">
            <a:spLocks noChangeArrowheads="1"/>
          </p:cNvSpPr>
          <p:nvPr/>
        </p:nvSpPr>
        <p:spPr bwMode="auto">
          <a:xfrm>
            <a:off x="6" y="4953015"/>
            <a:ext cx="73803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itchFamily="2" charset="2"/>
              <a:buChar char="ü"/>
            </a:pPr>
            <a:r>
              <a:rPr lang="fr-FR" altLang="fr-FR" u="none" dirty="0">
                <a:solidFill>
                  <a:srgbClr val="04617B"/>
                </a:solidFill>
                <a:latin typeface="Comic Sans MS" pitchFamily="66" charset="0"/>
              </a:rPr>
              <a:t> </a:t>
            </a:r>
            <a:r>
              <a:rPr lang="fr-FR" altLang="fr-FR" sz="3600" u="none" dirty="0" smtClean="0">
                <a:solidFill>
                  <a:srgbClr val="FF0000"/>
                </a:solidFill>
                <a:latin typeface="Comic Sans MS" pitchFamily="66" charset="0"/>
              </a:rPr>
              <a:t>Répercussion systémiques</a:t>
            </a:r>
            <a:endParaRPr lang="fr-FR" altLang="fr-FR" sz="3600" u="none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22887" name="Text Box 1031"/>
          <p:cNvSpPr txBox="1">
            <a:spLocks noChangeArrowheads="1"/>
          </p:cNvSpPr>
          <p:nvPr/>
        </p:nvSpPr>
        <p:spPr bwMode="auto">
          <a:xfrm>
            <a:off x="3863944" y="6402296"/>
            <a:ext cx="52597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u="none" dirty="0">
                <a:solidFill>
                  <a:srgbClr val="00B0F0"/>
                </a:solidFill>
                <a:latin typeface="Comic Sans MS" pitchFamily="66" charset="0"/>
              </a:rPr>
              <a:t>ATS/ERS </a:t>
            </a:r>
            <a:r>
              <a:rPr lang="fr-FR" altLang="fr-FR" sz="1400" u="none" dirty="0" err="1">
                <a:solidFill>
                  <a:srgbClr val="00B0F0"/>
                </a:solidFill>
                <a:latin typeface="Comic Sans MS" pitchFamily="66" charset="0"/>
              </a:rPr>
              <a:t>Task</a:t>
            </a:r>
            <a:r>
              <a:rPr lang="fr-FR" altLang="fr-FR" sz="1400" u="none" dirty="0">
                <a:solidFill>
                  <a:srgbClr val="00B0F0"/>
                </a:solidFill>
                <a:latin typeface="Comic Sans MS" pitchFamily="66" charset="0"/>
              </a:rPr>
              <a:t> Force, ERJ 2004;23:932-946, Gold 2011</a:t>
            </a:r>
          </a:p>
        </p:txBody>
      </p:sp>
    </p:spTree>
    <p:extLst>
      <p:ext uri="{BB962C8B-B14F-4D97-AF65-F5344CB8AC3E}">
        <p14:creationId xmlns:p14="http://schemas.microsoft.com/office/powerpoint/2010/main" val="8528008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1026"/>
          <p:cNvSpPr txBox="1">
            <a:spLocks noChangeArrowheads="1"/>
          </p:cNvSpPr>
          <p:nvPr/>
        </p:nvSpPr>
        <p:spPr bwMode="auto">
          <a:xfrm>
            <a:off x="251520" y="188640"/>
            <a:ext cx="864210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800" u="none" dirty="0" smtClean="0">
                <a:solidFill>
                  <a:schemeClr val="tx2"/>
                </a:solidFill>
                <a:latin typeface="Comic Sans MS" pitchFamily="66" charset="0"/>
              </a:rPr>
              <a:t>Répercussions systémiques 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800" u="none" dirty="0">
                <a:solidFill>
                  <a:schemeClr val="tx2"/>
                </a:solidFill>
                <a:latin typeface="Comic Sans MS" pitchFamily="66" charset="0"/>
              </a:rPr>
              <a:t>o</a:t>
            </a:r>
            <a:r>
              <a:rPr lang="fr-FR" altLang="fr-FR" sz="4800" u="none" dirty="0" smtClean="0">
                <a:solidFill>
                  <a:schemeClr val="tx2"/>
                </a:solidFill>
                <a:latin typeface="Comic Sans MS" pitchFamily="66" charset="0"/>
              </a:rPr>
              <a:t>u comorbidités ?</a:t>
            </a:r>
            <a:endParaRPr lang="fr-FR" altLang="fr-FR" sz="4800" u="none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122884" name="Text Box 1028"/>
          <p:cNvSpPr txBox="1">
            <a:spLocks noChangeArrowheads="1"/>
          </p:cNvSpPr>
          <p:nvPr/>
        </p:nvSpPr>
        <p:spPr bwMode="auto">
          <a:xfrm>
            <a:off x="573" y="2077052"/>
            <a:ext cx="9144001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</a:pP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 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   En fait on peut définir 3 types de relations 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</a:pPr>
            <a:endParaRPr lang="fr-FR" altLang="fr-FR" u="none" dirty="0">
              <a:solidFill>
                <a:prstClr val="black"/>
              </a:solidFill>
              <a:latin typeface="Comic Sans MS" pitchFamily="66" charset="0"/>
            </a:endParaRP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anose="05000000000000000000" pitchFamily="2" charset="2"/>
              <a:buChar char="ü"/>
            </a:pPr>
            <a:r>
              <a:rPr lang="fr-FR" altLang="fr-FR" u="none" dirty="0" smtClean="0">
                <a:solidFill>
                  <a:schemeClr val="accent2"/>
                </a:solidFill>
                <a:latin typeface="Comic Sans MS" pitchFamily="66" charset="0"/>
              </a:rPr>
              <a:t>Des </a:t>
            </a:r>
            <a:r>
              <a:rPr lang="fr-FR" altLang="fr-FR" u="none" dirty="0" err="1" smtClean="0">
                <a:solidFill>
                  <a:schemeClr val="accent2"/>
                </a:solidFill>
                <a:latin typeface="Comic Sans MS" pitchFamily="66" charset="0"/>
              </a:rPr>
              <a:t>malad</a:t>
            </a:r>
            <a:r>
              <a:rPr lang="fr-FR" altLang="fr-FR" u="none" dirty="0" smtClean="0">
                <a:solidFill>
                  <a:schemeClr val="accent2"/>
                </a:solidFill>
                <a:latin typeface="Comic Sans MS" pitchFamily="66" charset="0"/>
              </a:rPr>
              <a:t> secondaires 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: HTAP, </a:t>
            </a:r>
            <a:r>
              <a:rPr lang="fr-FR" altLang="fr-FR" u="none" dirty="0" err="1" smtClean="0">
                <a:solidFill>
                  <a:prstClr val="black"/>
                </a:solidFill>
                <a:latin typeface="Comic Sans MS" pitchFamily="66" charset="0"/>
              </a:rPr>
              <a:t>ICDt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, fonte musc…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anose="05000000000000000000" pitchFamily="2" charset="2"/>
              <a:buChar char="ü"/>
            </a:pPr>
            <a:endParaRPr lang="fr-FR" altLang="fr-FR" u="none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anose="05000000000000000000" pitchFamily="2" charset="2"/>
              <a:buChar char="ü"/>
            </a:pPr>
            <a:r>
              <a:rPr lang="fr-FR" altLang="fr-FR" u="none" dirty="0">
                <a:solidFill>
                  <a:schemeClr val="accent2"/>
                </a:solidFill>
                <a:latin typeface="Comic Sans MS" pitchFamily="66" charset="0"/>
              </a:rPr>
              <a:t>M</a:t>
            </a:r>
            <a:r>
              <a:rPr lang="fr-FR" altLang="fr-FR" u="none" dirty="0" smtClean="0">
                <a:solidFill>
                  <a:schemeClr val="accent2"/>
                </a:solidFill>
                <a:latin typeface="Comic Sans MS" pitchFamily="66" charset="0"/>
              </a:rPr>
              <a:t>êmes </a:t>
            </a:r>
            <a:r>
              <a:rPr lang="fr-FR" altLang="fr-FR" u="none" dirty="0" err="1" smtClean="0">
                <a:solidFill>
                  <a:schemeClr val="accent2"/>
                </a:solidFill>
                <a:latin typeface="Comic Sans MS" pitchFamily="66" charset="0"/>
              </a:rPr>
              <a:t>fact</a:t>
            </a:r>
            <a:r>
              <a:rPr lang="fr-FR" altLang="fr-FR" u="none" dirty="0" smtClean="0">
                <a:solidFill>
                  <a:schemeClr val="accent2"/>
                </a:solidFill>
                <a:latin typeface="Comic Sans MS" pitchFamily="66" charset="0"/>
              </a:rPr>
              <a:t> risque+++ 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: tabac </a:t>
            </a:r>
            <a:r>
              <a:rPr lang="fr-FR" altLang="fr-FR" u="none" dirty="0">
                <a:solidFill>
                  <a:prstClr val="black"/>
                </a:solidFill>
                <a:latin typeface="Comic Sans MS" pitchFamily="66" charset="0"/>
              </a:rPr>
              <a:t>e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t mal </a:t>
            </a:r>
            <a:r>
              <a:rPr lang="fr-FR" altLang="fr-FR" u="none" dirty="0" err="1" smtClean="0">
                <a:solidFill>
                  <a:prstClr val="black"/>
                </a:solidFill>
                <a:latin typeface="Comic Sans MS" pitchFamily="66" charset="0"/>
              </a:rPr>
              <a:t>isch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, sédentarité et obésité…</a:t>
            </a: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anose="05000000000000000000" pitchFamily="2" charset="2"/>
              <a:buChar char="ü"/>
            </a:pPr>
            <a:endParaRPr lang="fr-FR" altLang="fr-FR" u="none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1085850" lvl="1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49100"/>
              </a:buClr>
              <a:buFont typeface="Wingdings" panose="05000000000000000000" pitchFamily="2" charset="2"/>
              <a:buChar char="ü"/>
            </a:pPr>
            <a:r>
              <a:rPr lang="fr-FR" altLang="fr-FR" u="none" dirty="0" smtClean="0">
                <a:solidFill>
                  <a:schemeClr val="accent2"/>
                </a:solidFill>
                <a:latin typeface="Comic Sans MS" pitchFamily="66" charset="0"/>
              </a:rPr>
              <a:t>Maladies associées </a:t>
            </a:r>
            <a:r>
              <a:rPr lang="fr-FR" altLang="fr-FR" u="none" dirty="0" smtClean="0">
                <a:solidFill>
                  <a:prstClr val="black"/>
                </a:solidFill>
                <a:latin typeface="Comic Sans MS" pitchFamily="66" charset="0"/>
              </a:rPr>
              <a:t>: anémie, diabète..    </a:t>
            </a:r>
            <a:endParaRPr lang="fr-FR" altLang="fr-FR" u="none" dirty="0">
              <a:solidFill>
                <a:srgbClr val="04617B"/>
              </a:solidFill>
              <a:latin typeface="Comic Sans MS" pitchFamily="66" charset="0"/>
            </a:endParaRPr>
          </a:p>
        </p:txBody>
      </p:sp>
      <p:sp>
        <p:nvSpPr>
          <p:cNvPr id="2" name="Flèche courbée vers la droite 1"/>
          <p:cNvSpPr/>
          <p:nvPr/>
        </p:nvSpPr>
        <p:spPr>
          <a:xfrm>
            <a:off x="1187624" y="5373216"/>
            <a:ext cx="731520" cy="74110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304966" y="5805264"/>
            <a:ext cx="65886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Pour simplifier nous parlerons globalement </a:t>
            </a:r>
          </a:p>
          <a:p>
            <a:r>
              <a:rPr lang="fr-FR" sz="24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de </a:t>
            </a: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comorbidités</a:t>
            </a:r>
            <a:endParaRPr lang="fr-FR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9842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35696" y="1844824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prstClr val="black"/>
                </a:solidFill>
              </a:rPr>
              <a:t>    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76490" y="2214156"/>
            <a:ext cx="89675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Quelle est la prévalence des </a:t>
            </a:r>
          </a:p>
          <a:p>
            <a:pPr algn="ctr"/>
            <a:r>
              <a:rPr lang="fr-FR" sz="48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comorbidités dans la BPCO ?</a:t>
            </a:r>
            <a:endParaRPr lang="fr-FR" sz="48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28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8540044" cy="383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5171" name="Espace réservé du numéro de diapositive 1"/>
          <p:cNvSpPr txBox="1">
            <a:spLocks noGrp="1"/>
          </p:cNvSpPr>
          <p:nvPr/>
        </p:nvSpPr>
        <p:spPr bwMode="auto">
          <a:xfrm>
            <a:off x="7010400" y="6492894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US" altLang="fr-FR" sz="1400" b="0" u="none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0" name="Ellipse 19"/>
          <p:cNvSpPr>
            <a:spLocks noChangeArrowheads="1"/>
          </p:cNvSpPr>
          <p:nvPr/>
        </p:nvSpPr>
        <p:spPr bwMode="auto">
          <a:xfrm rot="5400000">
            <a:off x="4392886" y="3141761"/>
            <a:ext cx="1687513" cy="496711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 vert="eaVert" anchor="ctr"/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altLang="fr-FR" sz="1800" b="0" u="none" dirty="0">
              <a:solidFill>
                <a:srgbClr val="FFFFFF"/>
              </a:solidFill>
              <a:latin typeface="Constantia" pitchFamily="18" charset="0"/>
            </a:endParaRPr>
          </a:p>
        </p:txBody>
      </p:sp>
      <p:sp>
        <p:nvSpPr>
          <p:cNvPr id="135173" name="ZoneTexte 22"/>
          <p:cNvSpPr txBox="1">
            <a:spLocks noChangeArrowheads="1"/>
          </p:cNvSpPr>
          <p:nvPr/>
        </p:nvSpPr>
        <p:spPr bwMode="auto">
          <a:xfrm>
            <a:off x="6352363" y="6492894"/>
            <a:ext cx="28249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1400" i="1" u="none" dirty="0" err="1">
                <a:solidFill>
                  <a:srgbClr val="009DD9"/>
                </a:solidFill>
                <a:latin typeface="Calibri" pitchFamily="34" charset="0"/>
              </a:rPr>
              <a:t>Vanfleteren</a:t>
            </a:r>
            <a:r>
              <a:rPr lang="fr-FR" altLang="fr-FR" sz="1400" i="1" u="none" dirty="0">
                <a:solidFill>
                  <a:srgbClr val="009DD9"/>
                </a:solidFill>
                <a:latin typeface="Calibri" pitchFamily="34" charset="0"/>
              </a:rPr>
              <a:t> and coll. AJRCCM 2013</a:t>
            </a:r>
          </a:p>
        </p:txBody>
      </p:sp>
      <p:sp>
        <p:nvSpPr>
          <p:cNvPr id="9" name="ZoneTexte 8"/>
          <p:cNvSpPr txBox="1">
            <a:spLocks noChangeArrowheads="1"/>
          </p:cNvSpPr>
          <p:nvPr/>
        </p:nvSpPr>
        <p:spPr bwMode="auto">
          <a:xfrm>
            <a:off x="1285532" y="1644652"/>
            <a:ext cx="3745089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2000" u="none">
                <a:solidFill>
                  <a:srgbClr val="FF0000"/>
                </a:solidFill>
                <a:latin typeface="Calibri" pitchFamily="34" charset="0"/>
              </a:rPr>
              <a:t>42% des patients ont une fonte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2000" u="none">
                <a:solidFill>
                  <a:srgbClr val="FF0000"/>
                </a:solidFill>
                <a:latin typeface="Calibri" pitchFamily="34" charset="0"/>
              </a:rPr>
              <a:t>de la masse musculaire</a:t>
            </a:r>
          </a:p>
        </p:txBody>
      </p:sp>
      <p:sp>
        <p:nvSpPr>
          <p:cNvPr id="400408" name="Text Box 24"/>
          <p:cNvSpPr txBox="1">
            <a:spLocks noChangeArrowheads="1"/>
          </p:cNvSpPr>
          <p:nvPr/>
        </p:nvSpPr>
        <p:spPr bwMode="auto">
          <a:xfrm>
            <a:off x="499534" y="5864226"/>
            <a:ext cx="5969904" cy="707886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2000" b="1" dirty="0">
                <a:solidFill>
                  <a:srgbClr val="C00000"/>
                </a:solidFill>
                <a:latin typeface="Comic Sans MS" pitchFamily="66" charset="0"/>
              </a:rPr>
              <a:t>213 patients : 97,7 % au moins 1 comorbidité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2000" b="1" dirty="0">
                <a:solidFill>
                  <a:srgbClr val="C00000"/>
                </a:solidFill>
                <a:latin typeface="Comic Sans MS" pitchFamily="66" charset="0"/>
              </a:rPr>
              <a:t>	     53,5 % au moins 4 comorbidités</a:t>
            </a:r>
          </a:p>
        </p:txBody>
      </p:sp>
      <p:sp>
        <p:nvSpPr>
          <p:cNvPr id="135176" name="ZoneTexte 1"/>
          <p:cNvSpPr txBox="1">
            <a:spLocks noChangeArrowheads="1"/>
          </p:cNvSpPr>
          <p:nvPr/>
        </p:nvSpPr>
        <p:spPr bwMode="auto">
          <a:xfrm>
            <a:off x="155222" y="139719"/>
            <a:ext cx="675697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u="sng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4800" u="none" dirty="0">
                <a:solidFill>
                  <a:schemeClr val="tx2"/>
                </a:solidFill>
                <a:latin typeface="Comic Sans MS" pitchFamily="66" charset="0"/>
              </a:rPr>
              <a:t>Comorbidités et BPCO</a:t>
            </a:r>
          </a:p>
        </p:txBody>
      </p:sp>
      <p:cxnSp>
        <p:nvCxnSpPr>
          <p:cNvPr id="4" name="Connecteur droit 3"/>
          <p:cNvCxnSpPr/>
          <p:nvPr/>
        </p:nvCxnSpPr>
        <p:spPr>
          <a:xfrm flipV="1">
            <a:off x="277990" y="970708"/>
            <a:ext cx="6526259" cy="8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244" y="3141663"/>
            <a:ext cx="451556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094377"/>
                  </a:outerShdw>
                </a:effectLst>
              </a14:hiddenEffects>
            </a:ext>
          </a:extLst>
        </p:spPr>
      </p:pic>
      <p:sp>
        <p:nvSpPr>
          <p:cNvPr id="2" name="Ellipse 1"/>
          <p:cNvSpPr/>
          <p:nvPr/>
        </p:nvSpPr>
        <p:spPr>
          <a:xfrm>
            <a:off x="4427984" y="2805238"/>
            <a:ext cx="432048" cy="14286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2242465"/>
            <a:ext cx="463904" cy="212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8" y="1566870"/>
            <a:ext cx="542999" cy="2798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llipse 2"/>
          <p:cNvSpPr/>
          <p:nvPr/>
        </p:nvSpPr>
        <p:spPr>
          <a:xfrm>
            <a:off x="6732240" y="1700809"/>
            <a:ext cx="504056" cy="255845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507" y="1708620"/>
            <a:ext cx="530225" cy="265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90118"/>
            <a:ext cx="478786" cy="875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>
          <a:xfrm>
            <a:off x="5580112" y="2546112"/>
            <a:ext cx="457200" cy="17199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120" y="3026761"/>
            <a:ext cx="504056" cy="123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470" y="2871406"/>
            <a:ext cx="506413" cy="1362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31811628"/>
      </p:ext>
    </p:extLst>
  </p:cSld>
  <p:clrMapOvr>
    <a:masterClrMapping/>
  </p:clrMapOvr>
  <p:transition spd="slow" advTm="288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ristian Préfaut\Pictures\scan dia 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3" t="32068" r="22941" b="36583"/>
          <a:stretch/>
        </p:blipFill>
        <p:spPr bwMode="auto">
          <a:xfrm>
            <a:off x="790859" y="1281945"/>
            <a:ext cx="7201633" cy="4657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" y="12"/>
            <a:ext cx="62055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4400" b="1" dirty="0">
                <a:solidFill>
                  <a:schemeClr val="tx2"/>
                </a:solidFill>
                <a:latin typeface="Comic Sans MS" pitchFamily="66" charset="0"/>
              </a:rPr>
              <a:t>Comorbidités et </a:t>
            </a:r>
            <a:r>
              <a:rPr lang="fr-FR" altLang="fr-FR" sz="4400" b="1" dirty="0" smtClean="0">
                <a:solidFill>
                  <a:schemeClr val="tx2"/>
                </a:solidFill>
                <a:latin typeface="Comic Sans MS" pitchFamily="66" charset="0"/>
              </a:rPr>
              <a:t>BPCO</a:t>
            </a:r>
            <a:endParaRPr lang="fr-FR" altLang="fr-FR" sz="44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251520" y="692696"/>
            <a:ext cx="57606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211960" y="2020198"/>
            <a:ext cx="467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Calculée sur 25 études de la </a:t>
            </a:r>
            <a:r>
              <a:rPr lang="fr-FR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littérature</a:t>
            </a:r>
            <a:endParaRPr lang="fr-FR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8445" y="5904809"/>
            <a:ext cx="6495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Nombre moyen </a:t>
            </a: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comorbidités/patient </a:t>
            </a:r>
            <a:r>
              <a:rPr lang="fr-FR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n=9</a:t>
            </a:r>
            <a:endParaRPr lang="fr-FR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85149" y="6535739"/>
            <a:ext cx="2358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Smith et Wrobel IJ COPD 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2014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  <p:sp>
        <p:nvSpPr>
          <p:cNvPr id="3" name="Ellipse 2"/>
          <p:cNvSpPr/>
          <p:nvPr/>
        </p:nvSpPr>
        <p:spPr>
          <a:xfrm>
            <a:off x="1231167" y="1403190"/>
            <a:ext cx="144016" cy="100811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95008"/>
            <a:ext cx="16510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740" y="3010148"/>
            <a:ext cx="165100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llipse 4"/>
          <p:cNvSpPr/>
          <p:nvPr/>
        </p:nvSpPr>
        <p:spPr>
          <a:xfrm>
            <a:off x="4356394" y="3284984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/>
          <p:cNvSpPr/>
          <p:nvPr/>
        </p:nvSpPr>
        <p:spPr>
          <a:xfrm>
            <a:off x="2231740" y="2560411"/>
            <a:ext cx="180020" cy="9648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59" y="3053009"/>
            <a:ext cx="207963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1403648" y="1509506"/>
            <a:ext cx="169168" cy="94695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16" y="2520862"/>
            <a:ext cx="1952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599" y="3010143"/>
            <a:ext cx="195263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9" y="3070927"/>
            <a:ext cx="207963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llipse 10"/>
          <p:cNvSpPr/>
          <p:nvPr/>
        </p:nvSpPr>
        <p:spPr>
          <a:xfrm>
            <a:off x="1601756" y="1831795"/>
            <a:ext cx="206079" cy="805125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962" y="3610477"/>
            <a:ext cx="235327" cy="553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621840" y="5883037"/>
            <a:ext cx="914400" cy="6664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580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46377"/>
            <a:ext cx="9145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4617B"/>
                </a:solidFill>
                <a:latin typeface="Comic Sans MS" panose="030F0702030302020204" pitchFamily="66" charset="0"/>
              </a:rPr>
              <a:t>Comorbidités et histoire naturelle BPCO</a:t>
            </a:r>
            <a:endParaRPr lang="fr-FR" sz="3600" dirty="0">
              <a:solidFill>
                <a:srgbClr val="04617B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63286" y="674914"/>
            <a:ext cx="88012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364088" y="908720"/>
            <a:ext cx="3894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Sur la qualité de vie </a:t>
            </a:r>
            <a:endParaRPr lang="fr-FR" sz="2800" b="1" dirty="0">
              <a:solidFill>
                <a:schemeClr val="accent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66649" y="2564904"/>
            <a:ext cx="84978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latin typeface="Comic Sans MS" panose="030F0702030302020204" pitchFamily="66" charset="0"/>
              </a:rPr>
              <a:t>La QV diminue avec le nombre de comorbidités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 ou + </a:t>
            </a:r>
            <a:r>
              <a:rPr lang="fr-FR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Cmbdt</a:t>
            </a:r>
            <a:r>
              <a:rPr lang="fr-FR" sz="2400" dirty="0" smtClean="0">
                <a:solidFill>
                  <a:srgbClr val="FF0000"/>
                </a:solidFill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retentissent plus sur QV que VEMS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latin typeface="Comic Sans MS" panose="030F0702030302020204" pitchFamily="66" charset="0"/>
              </a:rPr>
              <a:t>NHANES </a:t>
            </a:r>
            <a:r>
              <a:rPr lang="fr-FR" b="1" dirty="0" smtClean="0">
                <a:latin typeface="Comic Sans MS" panose="030F0702030302020204" pitchFamily="66" charset="0"/>
              </a:rPr>
              <a:t>(&gt;40000 patients) </a:t>
            </a:r>
            <a:r>
              <a:rPr lang="fr-FR" sz="2400" b="1" dirty="0" smtClean="0">
                <a:latin typeface="Comic Sans MS" panose="030F0702030302020204" pitchFamily="66" charset="0"/>
              </a:rPr>
              <a:t>1</a:t>
            </a:r>
            <a:r>
              <a:rPr lang="fr-FR" b="1" dirty="0" smtClean="0">
                <a:latin typeface="Comic Sans MS" panose="030F0702030302020204" pitchFamily="66" charset="0"/>
              </a:rPr>
              <a:t>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Cmbdt</a:t>
            </a:r>
            <a:r>
              <a:rPr lang="fr-FR" sz="2400" b="1" dirty="0" smtClean="0">
                <a:latin typeface="Comic Sans MS" panose="030F0702030302020204" pitchFamily="66" charset="0"/>
              </a:rPr>
              <a:t>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supl</a:t>
            </a:r>
            <a:r>
              <a:rPr lang="fr-FR" sz="2400" b="1" dirty="0" smtClean="0">
                <a:latin typeface="Comic Sans MS" panose="030F0702030302020204" pitchFamily="66" charset="0"/>
              </a:rPr>
              <a:t>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dim</a:t>
            </a:r>
            <a:r>
              <a:rPr lang="fr-FR" sz="2400" b="1" dirty="0" smtClean="0">
                <a:latin typeface="Comic Sans MS" panose="030F0702030302020204" pitchFamily="66" charset="0"/>
              </a:rPr>
              <a:t> QV de 43%</a:t>
            </a:r>
            <a:endParaRPr lang="fr-FR" sz="2400" b="1" dirty="0"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630526" y="6390631"/>
            <a:ext cx="2358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Smith et Wrobel IJ COPD 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2014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46377"/>
            <a:ext cx="9145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4617B"/>
                </a:solidFill>
                <a:latin typeface="Comic Sans MS" panose="030F0702030302020204" pitchFamily="66" charset="0"/>
              </a:rPr>
              <a:t>Comorbidités et histoire naturelle BPCO</a:t>
            </a:r>
            <a:endParaRPr lang="fr-FR" sz="3600" dirty="0">
              <a:solidFill>
                <a:srgbClr val="04617B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63286" y="674914"/>
            <a:ext cx="88012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940612" y="908732"/>
            <a:ext cx="42033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Sur les exacerbations</a:t>
            </a:r>
          </a:p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Sur les hospitalisations</a:t>
            </a:r>
            <a:endParaRPr lang="fr-FR" sz="2800" b="1" dirty="0">
              <a:solidFill>
                <a:srgbClr val="0F6FC6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25392" y="2569567"/>
            <a:ext cx="847700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 nombre de comorbidités augmente : </a:t>
            </a:r>
          </a:p>
          <a:p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le risque d’exacerbation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 risque d’hospitalisation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la longueur de l’hospitalisation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la mortalité au cours ou au décours de celle-ci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425344" y="6237312"/>
            <a:ext cx="27349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Smith et Wrobel IJ COPD 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2014</a:t>
            </a:r>
          </a:p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Molinari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IJ COPD in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press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2015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56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46377"/>
            <a:ext cx="9145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Comorbidités et histoire naturelle BPCO</a:t>
            </a:r>
            <a:endParaRPr lang="fr-FR" sz="3600" dirty="0">
              <a:solidFill>
                <a:srgbClr val="04617B"/>
              </a:solidFill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63286" y="674914"/>
            <a:ext cx="880120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837756" y="903040"/>
            <a:ext cx="2978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Sur la mortalité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25386" y="2569567"/>
            <a:ext cx="871584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TORCH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study</a:t>
            </a:r>
            <a:r>
              <a:rPr lang="fr-FR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: Les </a:t>
            </a:r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principales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causes de mortalité de la</a:t>
            </a:r>
          </a:p>
          <a:p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BPCO sont les 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mal cardio-vasculaires et le K du poumon</a:t>
            </a:r>
          </a:p>
          <a:p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ECLIPSE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study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:</a:t>
            </a:r>
            <a:endParaRPr lang="fr-FR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Mortal x 2 (100%) si nb </a:t>
            </a:r>
            <a:r>
              <a:rPr lang="fr-FR" sz="24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cmbdt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3 vs 1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Si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ICCh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risque x 90%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Si diabète risque x 70%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630525" y="6173257"/>
            <a:ext cx="2277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Mc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Garvey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Thorax 2007</a:t>
            </a:r>
          </a:p>
          <a:p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Miller et al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Resp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Med 2013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00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Les principales comorbidités</a:t>
            </a:r>
            <a:endParaRPr lang="fr-F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229944" y="1003513"/>
            <a:ext cx="5804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Maladies cardiaques ischémiques</a:t>
            </a:r>
            <a:endParaRPr lang="fr-FR" sz="2800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00381" y="2564904"/>
            <a:ext cx="836639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latin typeface="Comic Sans MS" panose="030F0702030302020204" pitchFamily="66" charset="0"/>
              </a:rPr>
              <a:t>La prévalence des MCI varie de 16 à 54%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latin typeface="Comic Sans MS" panose="030F0702030302020204" pitchFamily="66" charset="0"/>
              </a:rPr>
              <a:t>Les </a:t>
            </a:r>
            <a:r>
              <a:rPr lang="fr-FR" b="1" dirty="0" err="1" smtClean="0">
                <a:latin typeface="Comic Sans MS" panose="030F0702030302020204" pitchFamily="66" charset="0"/>
              </a:rPr>
              <a:t>fct</a:t>
            </a:r>
            <a:r>
              <a:rPr lang="fr-FR" b="1" dirty="0" smtClean="0">
                <a:latin typeface="Comic Sans MS" panose="030F0702030302020204" pitchFamily="66" charset="0"/>
              </a:rPr>
              <a:t> de risque sont communs (tabac, sédentarité..)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L’inflammation </a:t>
            </a:r>
            <a:r>
              <a:rPr lang="fr-FR" sz="20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chr</a:t>
            </a:r>
            <a:r>
              <a:rPr lang="fr-FR" sz="2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</a:t>
            </a:r>
            <a:r>
              <a:rPr lang="fr-FR" b="1" dirty="0" smtClean="0">
                <a:latin typeface="Comic Sans MS" panose="030F0702030302020204" pitchFamily="66" charset="0"/>
              </a:rPr>
              <a:t>induit artériosclérose et dysfonction endothéliale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err="1" smtClean="0">
                <a:latin typeface="Comic Sans MS" panose="030F0702030302020204" pitchFamily="66" charset="0"/>
              </a:rPr>
              <a:t>L’assoc</a:t>
            </a:r>
            <a:r>
              <a:rPr lang="fr-FR" b="1" dirty="0" smtClean="0">
                <a:latin typeface="Comic Sans MS" panose="030F0702030302020204" pitchFamily="66" charset="0"/>
              </a:rPr>
              <a:t> BPCO/MCI    la QV et     la mortalité</a:t>
            </a:r>
            <a:endParaRPr lang="fr-FR" b="1" dirty="0">
              <a:latin typeface="Comic Sans MS" panose="030F0702030302020204" pitchFamily="66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2915816" y="4314677"/>
            <a:ext cx="188106" cy="25361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V="1">
            <a:off x="4367553" y="4280921"/>
            <a:ext cx="216024" cy="242979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6588232" y="6496583"/>
            <a:ext cx="2358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Smith et Wrobel IJ COPD 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2014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0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tx2"/>
                </a:solidFill>
                <a:latin typeface="Comic Sans MS" panose="030F0702030302020204" pitchFamily="66" charset="0"/>
              </a:rPr>
              <a:t>Les principales comorbidités</a:t>
            </a:r>
            <a:endParaRPr lang="fr-FR" sz="3600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055365" y="994655"/>
            <a:ext cx="6090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L’insuffisance cardiaque chronique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2636912"/>
            <a:ext cx="578876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La prévalence de l’ICC varie de 5 à 25%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Elle     la mortalité de la BPCO de 90%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</a:t>
            </a:r>
            <a:r>
              <a:rPr lang="fr-FR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fct</a:t>
            </a: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de risque sont communs (âge, tabac,..)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Prévalence de l’HTA et des MCI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exacerbations rôle favorisant +++ (</a:t>
            </a:r>
            <a:r>
              <a:rPr lang="fr-FR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IVDt</a:t>
            </a:r>
            <a:r>
              <a:rPr lang="fr-FR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…)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6588224" y="6208365"/>
            <a:ext cx="21298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Halpin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Lung 2011</a:t>
            </a:r>
          </a:p>
          <a:p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Miller et al </a:t>
            </a:r>
            <a:r>
              <a:rPr lang="fr-FR" altLang="fr-FR" sz="1400" i="1" dirty="0" err="1">
                <a:solidFill>
                  <a:srgbClr val="009DD9"/>
                </a:solidFill>
                <a:latin typeface="Calibri" pitchFamily="34" charset="0"/>
              </a:rPr>
              <a:t>Resp</a:t>
            </a:r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 Med 2013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75" y="3043250"/>
            <a:ext cx="401637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98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Les principales comorbidités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221638" y="1052736"/>
            <a:ext cx="7931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Fonte, dysfonction musculaire et dénutrition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39552" y="2159260"/>
            <a:ext cx="704071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009DD9"/>
                </a:solidFill>
                <a:latin typeface="Comic Sans MS" panose="030F0702030302020204" pitchFamily="66" charset="0"/>
              </a:rPr>
              <a:t>   </a:t>
            </a:r>
            <a:r>
              <a:rPr lang="fr-FR" sz="2400" b="1" dirty="0" smtClean="0">
                <a:latin typeface="Comic Sans MS" panose="030F0702030302020204" pitchFamily="66" charset="0"/>
              </a:rPr>
              <a:t>masse musc 15% BPCO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mod</a:t>
            </a:r>
            <a:r>
              <a:rPr lang="fr-FR" sz="2400" b="1" dirty="0" smtClean="0">
                <a:latin typeface="Comic Sans MS" panose="030F0702030302020204" pitchFamily="66" charset="0"/>
              </a:rPr>
              <a:t>, 50% sévère</a:t>
            </a:r>
          </a:p>
          <a:p>
            <a:endParaRPr lang="fr-FR" sz="2400" b="1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>
                <a:latin typeface="Comic Sans MS" panose="030F0702030302020204" pitchFamily="66" charset="0"/>
              </a:rPr>
              <a:t> </a:t>
            </a:r>
            <a:r>
              <a:rPr lang="fr-FR" sz="2400" b="1" dirty="0" smtClean="0">
                <a:latin typeface="Comic Sans MS" panose="030F0702030302020204" pitchFamily="66" charset="0"/>
              </a:rPr>
              <a:t>plus fréquente femmes vs hommes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latin typeface="Comic Sans MS" panose="030F0702030302020204" pitchFamily="66" charset="0"/>
              </a:rPr>
              <a:t> La mortalité    60% si IMC &lt; 20KG/M2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latin typeface="Comic Sans MS" panose="030F0702030302020204" pitchFamily="66" charset="0"/>
              </a:rPr>
              <a:t> Rôle 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inflammation+++</a:t>
            </a:r>
            <a:r>
              <a:rPr lang="fr-FR" sz="2400" b="1" dirty="0" smtClean="0">
                <a:latin typeface="Comic Sans MS" panose="030F0702030302020204" pitchFamily="66" charset="0"/>
              </a:rPr>
              <a:t>, exacerbations…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latin typeface="Comic Sans MS" panose="030F0702030302020204" pitchFamily="66" charset="0"/>
              </a:rPr>
              <a:t> Association+++ avec ostéoporose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6982195" y="6309139"/>
            <a:ext cx="20855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Schols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AJRD 1993</a:t>
            </a:r>
          </a:p>
          <a:p>
            <a:r>
              <a:rPr lang="fr-FR" altLang="fr-FR" sz="1400" i="1" dirty="0" err="1">
                <a:solidFill>
                  <a:srgbClr val="009DD9"/>
                </a:solidFill>
                <a:latin typeface="Calibri" pitchFamily="34" charset="0"/>
              </a:rPr>
              <a:t>V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estbo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AJRCCM 2006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173" y="3429000"/>
            <a:ext cx="383447" cy="56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03" y="2181107"/>
            <a:ext cx="371475" cy="599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15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1286933" y="2057400"/>
            <a:ext cx="4673600" cy="3352800"/>
          </a:xfrm>
          <a:prstGeom prst="rect">
            <a:avLst/>
          </a:prstGeom>
          <a:solidFill>
            <a:srgbClr val="EAEAEA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fr-FR" altLang="fr-FR" sz="2400" b="1" smtClean="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6300192" y="6496098"/>
            <a:ext cx="284380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400" b="1" dirty="0" smtClean="0">
                <a:solidFill>
                  <a:srgbClr val="00B0F0"/>
                </a:solidFill>
                <a:latin typeface="Comic Sans MS" pitchFamily="66" charset="0"/>
              </a:rPr>
              <a:t>Marquis et al. AJRCCM 2002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5689602" y="1066811"/>
            <a:ext cx="2592212" cy="461963"/>
          </a:xfrm>
          <a:prstGeom prst="rect">
            <a:avLst/>
          </a:prstGeom>
          <a:solidFill>
            <a:srgbClr val="FF3300"/>
          </a:solidFill>
          <a:ln w="5715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400" b="1" smtClean="0">
                <a:solidFill>
                  <a:srgbClr val="FFFF00"/>
                </a:solidFill>
                <a:latin typeface="Comic Sans MS" pitchFamily="66" charset="0"/>
              </a:rPr>
              <a:t>Survie à 5 ans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6096005" y="4848226"/>
            <a:ext cx="270779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smtClean="0">
                <a:solidFill>
                  <a:srgbClr val="FF0000"/>
                </a:solidFill>
                <a:latin typeface="Comic Sans MS" pitchFamily="66" charset="0"/>
              </a:rPr>
              <a:t>VEMS </a:t>
            </a:r>
            <a:r>
              <a:rPr lang="fr-FR" altLang="fr-FR" sz="2000" b="1" smtClean="0">
                <a:solidFill>
                  <a:srgbClr val="FF0000"/>
                </a:solidFill>
                <a:latin typeface="Arial" pitchFamily="34" charset="0"/>
              </a:rPr>
              <a:t>&lt;</a:t>
            </a:r>
            <a:r>
              <a:rPr lang="fr-FR" altLang="fr-FR" sz="2000" b="1" smtClean="0">
                <a:solidFill>
                  <a:srgbClr val="FF0000"/>
                </a:solidFill>
                <a:latin typeface="Comic Sans MS" pitchFamily="66" charset="0"/>
              </a:rPr>
              <a:t> 50%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smtClean="0">
                <a:solidFill>
                  <a:srgbClr val="FF0000"/>
                </a:solidFill>
                <a:latin typeface="Comic Sans MS" pitchFamily="66" charset="0"/>
              </a:rPr>
              <a:t>Surf.cuisse </a:t>
            </a:r>
            <a:r>
              <a:rPr lang="fr-FR" altLang="fr-FR" sz="2000" b="1" smtClean="0">
                <a:solidFill>
                  <a:srgbClr val="FF0000"/>
                </a:solidFill>
                <a:latin typeface="Arial" pitchFamily="34" charset="0"/>
              </a:rPr>
              <a:t>&lt;</a:t>
            </a:r>
            <a:r>
              <a:rPr lang="fr-FR" altLang="fr-FR" sz="2000" b="1" smtClean="0">
                <a:solidFill>
                  <a:srgbClr val="FF0000"/>
                </a:solidFill>
                <a:latin typeface="Comic Sans MS" pitchFamily="66" charset="0"/>
              </a:rPr>
              <a:t> 70cm</a:t>
            </a:r>
            <a:r>
              <a:rPr lang="fr-FR" altLang="fr-FR" sz="2000" b="1" baseline="3000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6096005" y="2701926"/>
            <a:ext cx="2707793" cy="70788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smtClean="0">
                <a:solidFill>
                  <a:srgbClr val="0F6FC6"/>
                </a:solidFill>
                <a:latin typeface="Comic Sans MS" pitchFamily="66" charset="0"/>
              </a:rPr>
              <a:t>VEMS </a:t>
            </a:r>
            <a:r>
              <a:rPr lang="fr-FR" altLang="fr-FR" sz="2000" b="1" smtClean="0">
                <a:solidFill>
                  <a:srgbClr val="0F6FC6"/>
                </a:solidFill>
                <a:latin typeface="Arial" pitchFamily="34" charset="0"/>
              </a:rPr>
              <a:t>&lt;</a:t>
            </a:r>
            <a:r>
              <a:rPr lang="fr-FR" altLang="fr-FR" sz="2000" b="1" smtClean="0">
                <a:solidFill>
                  <a:srgbClr val="0F6FC6"/>
                </a:solidFill>
                <a:latin typeface="Comic Sans MS" pitchFamily="66" charset="0"/>
              </a:rPr>
              <a:t> 50%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smtClean="0">
                <a:solidFill>
                  <a:srgbClr val="0F6FC6"/>
                </a:solidFill>
                <a:latin typeface="Comic Sans MS" pitchFamily="66" charset="0"/>
              </a:rPr>
              <a:t>Surf.cuisse </a:t>
            </a:r>
            <a:r>
              <a:rPr lang="fr-FR" altLang="fr-FR" sz="2000" b="1" smtClean="0">
                <a:solidFill>
                  <a:srgbClr val="0F6FC6"/>
                </a:solidFill>
                <a:latin typeface="Arial" pitchFamily="34" charset="0"/>
              </a:rPr>
              <a:t>&gt;</a:t>
            </a:r>
            <a:r>
              <a:rPr lang="fr-FR" altLang="fr-FR" sz="2000" b="1" smtClean="0">
                <a:solidFill>
                  <a:srgbClr val="0F6FC6"/>
                </a:solidFill>
                <a:latin typeface="Comic Sans MS" pitchFamily="66" charset="0"/>
              </a:rPr>
              <a:t> 70cm</a:t>
            </a:r>
            <a:r>
              <a:rPr lang="fr-FR" altLang="fr-FR" sz="2000" b="1" baseline="30000" smtClean="0">
                <a:solidFill>
                  <a:srgbClr val="0F6FC6"/>
                </a:solidFill>
                <a:latin typeface="Comic Sans MS" pitchFamily="66" charset="0"/>
              </a:rPr>
              <a:t>2</a:t>
            </a:r>
          </a:p>
        </p:txBody>
      </p:sp>
      <p:sp>
        <p:nvSpPr>
          <p:cNvPr id="38919" name="Freeform 7"/>
          <p:cNvSpPr>
            <a:spLocks/>
          </p:cNvSpPr>
          <p:nvPr/>
        </p:nvSpPr>
        <p:spPr bwMode="auto">
          <a:xfrm>
            <a:off x="1432278" y="2136786"/>
            <a:ext cx="4442178" cy="1116013"/>
          </a:xfrm>
          <a:custGeom>
            <a:avLst/>
            <a:gdLst>
              <a:gd name="T0" fmla="*/ 0 w 2404"/>
              <a:gd name="T1" fmla="*/ 2147483647 h 551"/>
              <a:gd name="T2" fmla="*/ 2147483647 w 2404"/>
              <a:gd name="T3" fmla="*/ 2147483647 h 551"/>
              <a:gd name="T4" fmla="*/ 2147483647 w 2404"/>
              <a:gd name="T5" fmla="*/ 2147483647 h 551"/>
              <a:gd name="T6" fmla="*/ 2147483647 w 2404"/>
              <a:gd name="T7" fmla="*/ 2147483647 h 551"/>
              <a:gd name="T8" fmla="*/ 2147483647 w 2404"/>
              <a:gd name="T9" fmla="*/ 2147483647 h 551"/>
              <a:gd name="T10" fmla="*/ 2147483647 w 2404"/>
              <a:gd name="T11" fmla="*/ 2147483647 h 551"/>
              <a:gd name="T12" fmla="*/ 2147483647 w 2404"/>
              <a:gd name="T13" fmla="*/ 2147483647 h 551"/>
              <a:gd name="T14" fmla="*/ 2147483647 w 2404"/>
              <a:gd name="T15" fmla="*/ 2147483647 h 551"/>
              <a:gd name="T16" fmla="*/ 2147483647 w 2404"/>
              <a:gd name="T17" fmla="*/ 2147483647 h 551"/>
              <a:gd name="T18" fmla="*/ 2147483647 w 2404"/>
              <a:gd name="T19" fmla="*/ 2147483647 h 551"/>
              <a:gd name="T20" fmla="*/ 2147483647 w 2404"/>
              <a:gd name="T21" fmla="*/ 2147483647 h 551"/>
              <a:gd name="T22" fmla="*/ 2147483647 w 2404"/>
              <a:gd name="T23" fmla="*/ 2147483647 h 55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04"/>
              <a:gd name="T37" fmla="*/ 0 h 551"/>
              <a:gd name="T38" fmla="*/ 2404 w 2404"/>
              <a:gd name="T39" fmla="*/ 551 h 55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04" h="551">
                <a:moveTo>
                  <a:pt x="0" y="7"/>
                </a:moveTo>
                <a:cubicBezTo>
                  <a:pt x="86" y="3"/>
                  <a:pt x="173" y="0"/>
                  <a:pt x="226" y="7"/>
                </a:cubicBezTo>
                <a:cubicBezTo>
                  <a:pt x="279" y="14"/>
                  <a:pt x="279" y="45"/>
                  <a:pt x="317" y="52"/>
                </a:cubicBezTo>
                <a:cubicBezTo>
                  <a:pt x="355" y="59"/>
                  <a:pt x="415" y="45"/>
                  <a:pt x="453" y="52"/>
                </a:cubicBezTo>
                <a:cubicBezTo>
                  <a:pt x="491" y="59"/>
                  <a:pt x="506" y="82"/>
                  <a:pt x="544" y="97"/>
                </a:cubicBezTo>
                <a:cubicBezTo>
                  <a:pt x="582" y="112"/>
                  <a:pt x="589" y="135"/>
                  <a:pt x="680" y="143"/>
                </a:cubicBezTo>
                <a:cubicBezTo>
                  <a:pt x="771" y="151"/>
                  <a:pt x="960" y="136"/>
                  <a:pt x="1088" y="143"/>
                </a:cubicBezTo>
                <a:cubicBezTo>
                  <a:pt x="1216" y="150"/>
                  <a:pt x="1368" y="165"/>
                  <a:pt x="1451" y="188"/>
                </a:cubicBezTo>
                <a:cubicBezTo>
                  <a:pt x="1534" y="211"/>
                  <a:pt x="1527" y="264"/>
                  <a:pt x="1587" y="279"/>
                </a:cubicBezTo>
                <a:cubicBezTo>
                  <a:pt x="1647" y="294"/>
                  <a:pt x="1738" y="249"/>
                  <a:pt x="1814" y="279"/>
                </a:cubicBezTo>
                <a:cubicBezTo>
                  <a:pt x="1890" y="309"/>
                  <a:pt x="1943" y="415"/>
                  <a:pt x="2041" y="460"/>
                </a:cubicBezTo>
                <a:cubicBezTo>
                  <a:pt x="2139" y="505"/>
                  <a:pt x="2344" y="536"/>
                  <a:pt x="2404" y="551"/>
                </a:cubicBezTo>
              </a:path>
            </a:pathLst>
          </a:custGeom>
          <a:noFill/>
          <a:ln w="34925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0" name="Freeform 8"/>
          <p:cNvSpPr>
            <a:spLocks/>
          </p:cNvSpPr>
          <p:nvPr/>
        </p:nvSpPr>
        <p:spPr bwMode="auto">
          <a:xfrm>
            <a:off x="1347611" y="2151063"/>
            <a:ext cx="4442178" cy="3122612"/>
          </a:xfrm>
          <a:custGeom>
            <a:avLst/>
            <a:gdLst>
              <a:gd name="T0" fmla="*/ 0 w 2404"/>
              <a:gd name="T1" fmla="*/ 0 h 1542"/>
              <a:gd name="T2" fmla="*/ 2147483647 w 2404"/>
              <a:gd name="T3" fmla="*/ 2147483647 h 1542"/>
              <a:gd name="T4" fmla="*/ 2147483647 w 2404"/>
              <a:gd name="T5" fmla="*/ 2147483647 h 1542"/>
              <a:gd name="T6" fmla="*/ 2147483647 w 2404"/>
              <a:gd name="T7" fmla="*/ 2147483647 h 1542"/>
              <a:gd name="T8" fmla="*/ 2147483647 w 2404"/>
              <a:gd name="T9" fmla="*/ 2147483647 h 1542"/>
              <a:gd name="T10" fmla="*/ 2147483647 w 2404"/>
              <a:gd name="T11" fmla="*/ 2147483647 h 1542"/>
              <a:gd name="T12" fmla="*/ 2147483647 w 2404"/>
              <a:gd name="T13" fmla="*/ 2147483647 h 1542"/>
              <a:gd name="T14" fmla="*/ 2147483647 w 2404"/>
              <a:gd name="T15" fmla="*/ 2147483647 h 1542"/>
              <a:gd name="T16" fmla="*/ 2147483647 w 2404"/>
              <a:gd name="T17" fmla="*/ 2147483647 h 1542"/>
              <a:gd name="T18" fmla="*/ 2147483647 w 2404"/>
              <a:gd name="T19" fmla="*/ 2147483647 h 1542"/>
              <a:gd name="T20" fmla="*/ 2147483647 w 2404"/>
              <a:gd name="T21" fmla="*/ 2147483647 h 154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404"/>
              <a:gd name="T34" fmla="*/ 0 h 1542"/>
              <a:gd name="T35" fmla="*/ 2404 w 2404"/>
              <a:gd name="T36" fmla="*/ 1542 h 154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404" h="1542">
                <a:moveTo>
                  <a:pt x="0" y="0"/>
                </a:moveTo>
                <a:cubicBezTo>
                  <a:pt x="109" y="7"/>
                  <a:pt x="219" y="15"/>
                  <a:pt x="272" y="45"/>
                </a:cubicBezTo>
                <a:cubicBezTo>
                  <a:pt x="325" y="75"/>
                  <a:pt x="273" y="151"/>
                  <a:pt x="318" y="181"/>
                </a:cubicBezTo>
                <a:cubicBezTo>
                  <a:pt x="363" y="211"/>
                  <a:pt x="484" y="181"/>
                  <a:pt x="544" y="226"/>
                </a:cubicBezTo>
                <a:cubicBezTo>
                  <a:pt x="604" y="271"/>
                  <a:pt x="560" y="393"/>
                  <a:pt x="681" y="453"/>
                </a:cubicBezTo>
                <a:cubicBezTo>
                  <a:pt x="802" y="513"/>
                  <a:pt x="1134" y="551"/>
                  <a:pt x="1270" y="589"/>
                </a:cubicBezTo>
                <a:cubicBezTo>
                  <a:pt x="1406" y="627"/>
                  <a:pt x="1452" y="642"/>
                  <a:pt x="1497" y="680"/>
                </a:cubicBezTo>
                <a:cubicBezTo>
                  <a:pt x="1542" y="718"/>
                  <a:pt x="1482" y="771"/>
                  <a:pt x="1542" y="816"/>
                </a:cubicBezTo>
                <a:cubicBezTo>
                  <a:pt x="1602" y="861"/>
                  <a:pt x="1777" y="861"/>
                  <a:pt x="1860" y="952"/>
                </a:cubicBezTo>
                <a:cubicBezTo>
                  <a:pt x="1943" y="1043"/>
                  <a:pt x="1950" y="1262"/>
                  <a:pt x="2041" y="1360"/>
                </a:cubicBezTo>
                <a:cubicBezTo>
                  <a:pt x="2132" y="1458"/>
                  <a:pt x="2268" y="1500"/>
                  <a:pt x="2404" y="1542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5892800" y="1600204"/>
            <a:ext cx="0" cy="422275"/>
          </a:xfrm>
          <a:prstGeom prst="line">
            <a:avLst/>
          </a:prstGeom>
          <a:noFill/>
          <a:ln w="5397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0" y="116632"/>
            <a:ext cx="7519688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3600" b="1" dirty="0" smtClean="0">
                <a:solidFill>
                  <a:schemeClr val="tx2"/>
                </a:solidFill>
                <a:latin typeface="Comic Sans MS" pitchFamily="66" charset="0"/>
              </a:rPr>
              <a:t>Muscles cuisse, VEMS, et survie</a:t>
            </a:r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5825067" y="5410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4673600" y="5410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2438400" y="5410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3522133" y="54102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1219200" y="5486411"/>
            <a:ext cx="2792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2235201" y="5486411"/>
            <a:ext cx="4683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500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3318939" y="5486411"/>
            <a:ext cx="5373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1000</a:t>
            </a:r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4470405" y="5486411"/>
            <a:ext cx="5373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1500</a:t>
            </a:r>
          </a:p>
        </p:txBody>
      </p:sp>
      <p:sp>
        <p:nvSpPr>
          <p:cNvPr id="38931" name="Text Box 19"/>
          <p:cNvSpPr txBox="1">
            <a:spLocks noChangeArrowheads="1"/>
          </p:cNvSpPr>
          <p:nvPr/>
        </p:nvSpPr>
        <p:spPr bwMode="auto">
          <a:xfrm>
            <a:off x="5554139" y="5486411"/>
            <a:ext cx="562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2000</a:t>
            </a:r>
          </a:p>
        </p:txBody>
      </p:sp>
      <p:sp>
        <p:nvSpPr>
          <p:cNvPr id="38932" name="Line 20"/>
          <p:cNvSpPr>
            <a:spLocks noChangeShapeType="1"/>
          </p:cNvSpPr>
          <p:nvPr/>
        </p:nvSpPr>
        <p:spPr bwMode="auto">
          <a:xfrm flipH="1">
            <a:off x="1219200" y="21336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3" name="Line 21"/>
          <p:cNvSpPr>
            <a:spLocks noChangeShapeType="1"/>
          </p:cNvSpPr>
          <p:nvPr/>
        </p:nvSpPr>
        <p:spPr bwMode="auto">
          <a:xfrm>
            <a:off x="1219200" y="25908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4" name="Line 22"/>
          <p:cNvSpPr>
            <a:spLocks noChangeShapeType="1"/>
          </p:cNvSpPr>
          <p:nvPr/>
        </p:nvSpPr>
        <p:spPr bwMode="auto">
          <a:xfrm>
            <a:off x="1219200" y="30480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5" name="Line 23"/>
          <p:cNvSpPr>
            <a:spLocks noChangeShapeType="1"/>
          </p:cNvSpPr>
          <p:nvPr/>
        </p:nvSpPr>
        <p:spPr bwMode="auto">
          <a:xfrm>
            <a:off x="1219200" y="35052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6" name="Line 24"/>
          <p:cNvSpPr>
            <a:spLocks noChangeShapeType="1"/>
          </p:cNvSpPr>
          <p:nvPr/>
        </p:nvSpPr>
        <p:spPr bwMode="auto">
          <a:xfrm>
            <a:off x="1219200" y="39624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7" name="Line 25"/>
          <p:cNvSpPr>
            <a:spLocks noChangeShapeType="1"/>
          </p:cNvSpPr>
          <p:nvPr/>
        </p:nvSpPr>
        <p:spPr bwMode="auto">
          <a:xfrm>
            <a:off x="1219200" y="44196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8" name="Line 26"/>
          <p:cNvSpPr>
            <a:spLocks noChangeShapeType="1"/>
          </p:cNvSpPr>
          <p:nvPr/>
        </p:nvSpPr>
        <p:spPr bwMode="auto">
          <a:xfrm>
            <a:off x="1219200" y="4876800"/>
            <a:ext cx="6773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 b="1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38939" name="Text Box 27"/>
          <p:cNvSpPr txBox="1">
            <a:spLocks noChangeArrowheads="1"/>
          </p:cNvSpPr>
          <p:nvPr/>
        </p:nvSpPr>
        <p:spPr bwMode="auto">
          <a:xfrm>
            <a:off x="880531" y="5181611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0.3</a:t>
            </a:r>
          </a:p>
        </p:txBody>
      </p:sp>
      <p:sp>
        <p:nvSpPr>
          <p:cNvPr id="38940" name="Text Box 28"/>
          <p:cNvSpPr txBox="1">
            <a:spLocks noChangeArrowheads="1"/>
          </p:cNvSpPr>
          <p:nvPr/>
        </p:nvSpPr>
        <p:spPr bwMode="auto">
          <a:xfrm>
            <a:off x="880531" y="4724411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0.4</a:t>
            </a:r>
          </a:p>
        </p:txBody>
      </p:sp>
      <p:sp>
        <p:nvSpPr>
          <p:cNvPr id="38941" name="Text Box 29"/>
          <p:cNvSpPr txBox="1">
            <a:spLocks noChangeArrowheads="1"/>
          </p:cNvSpPr>
          <p:nvPr/>
        </p:nvSpPr>
        <p:spPr bwMode="auto">
          <a:xfrm>
            <a:off x="880531" y="4267211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0.5</a:t>
            </a:r>
          </a:p>
        </p:txBody>
      </p:sp>
      <p:sp>
        <p:nvSpPr>
          <p:cNvPr id="38942" name="Text Box 30"/>
          <p:cNvSpPr txBox="1">
            <a:spLocks noChangeArrowheads="1"/>
          </p:cNvSpPr>
          <p:nvPr/>
        </p:nvSpPr>
        <p:spPr bwMode="auto">
          <a:xfrm>
            <a:off x="880531" y="3810005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0.6</a:t>
            </a:r>
          </a:p>
        </p:txBody>
      </p:sp>
      <p:sp>
        <p:nvSpPr>
          <p:cNvPr id="38943" name="Text Box 31"/>
          <p:cNvSpPr txBox="1">
            <a:spLocks noChangeArrowheads="1"/>
          </p:cNvSpPr>
          <p:nvPr/>
        </p:nvSpPr>
        <p:spPr bwMode="auto">
          <a:xfrm>
            <a:off x="880531" y="3352807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0.7</a:t>
            </a:r>
          </a:p>
        </p:txBody>
      </p:sp>
      <p:sp>
        <p:nvSpPr>
          <p:cNvPr id="38944" name="Text Box 32"/>
          <p:cNvSpPr txBox="1">
            <a:spLocks noChangeArrowheads="1"/>
          </p:cNvSpPr>
          <p:nvPr/>
        </p:nvSpPr>
        <p:spPr bwMode="auto">
          <a:xfrm>
            <a:off x="880531" y="2895611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0.8</a:t>
            </a:r>
          </a:p>
        </p:txBody>
      </p:sp>
      <p:sp>
        <p:nvSpPr>
          <p:cNvPr id="38945" name="Text Box 33"/>
          <p:cNvSpPr txBox="1">
            <a:spLocks noChangeArrowheads="1"/>
          </p:cNvSpPr>
          <p:nvPr/>
        </p:nvSpPr>
        <p:spPr bwMode="auto">
          <a:xfrm>
            <a:off x="880531" y="2438411"/>
            <a:ext cx="4122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0.9</a:t>
            </a:r>
          </a:p>
        </p:txBody>
      </p:sp>
      <p:sp>
        <p:nvSpPr>
          <p:cNvPr id="38946" name="Text Box 34"/>
          <p:cNvSpPr txBox="1">
            <a:spLocks noChangeArrowheads="1"/>
          </p:cNvSpPr>
          <p:nvPr/>
        </p:nvSpPr>
        <p:spPr bwMode="auto">
          <a:xfrm>
            <a:off x="903111" y="1981211"/>
            <a:ext cx="3866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1200" smtClean="0">
                <a:solidFill>
                  <a:srgbClr val="000000"/>
                </a:solidFill>
                <a:latin typeface="Comic Sans MS" pitchFamily="66" charset="0"/>
              </a:rPr>
              <a:t>1.0</a:t>
            </a:r>
          </a:p>
        </p:txBody>
      </p:sp>
      <p:sp>
        <p:nvSpPr>
          <p:cNvPr id="38947" name="Text Box 35"/>
          <p:cNvSpPr txBox="1">
            <a:spLocks noChangeArrowheads="1"/>
          </p:cNvSpPr>
          <p:nvPr/>
        </p:nvSpPr>
        <p:spPr bwMode="auto">
          <a:xfrm>
            <a:off x="2844800" y="5867400"/>
            <a:ext cx="147027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smtClean="0">
                <a:solidFill>
                  <a:srgbClr val="000000"/>
                </a:solidFill>
                <a:latin typeface="Comic Sans MS" pitchFamily="66" charset="0"/>
              </a:rPr>
              <a:t>Time </a:t>
            </a:r>
            <a:r>
              <a:rPr lang="fr-FR" altLang="fr-FR" sz="1600" smtClean="0">
                <a:solidFill>
                  <a:srgbClr val="000000"/>
                </a:solidFill>
                <a:latin typeface="Comic Sans MS" pitchFamily="66" charset="0"/>
              </a:rPr>
              <a:t>(days)</a:t>
            </a:r>
          </a:p>
        </p:txBody>
      </p:sp>
      <p:sp>
        <p:nvSpPr>
          <p:cNvPr id="38948" name="Text Box 36"/>
          <p:cNvSpPr txBox="1">
            <a:spLocks noChangeArrowheads="1"/>
          </p:cNvSpPr>
          <p:nvPr/>
        </p:nvSpPr>
        <p:spPr bwMode="auto">
          <a:xfrm rot="-5400000">
            <a:off x="-934611" y="3436913"/>
            <a:ext cx="30348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fr-FR" sz="2000" b="1" smtClean="0">
                <a:solidFill>
                  <a:srgbClr val="000000"/>
                </a:solidFill>
                <a:latin typeface="Comic Sans MS" pitchFamily="66" charset="0"/>
              </a:rPr>
              <a:t>Probability of surviving</a:t>
            </a:r>
            <a:endParaRPr lang="fr-FR" altLang="fr-FR" sz="160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cxnSp>
        <p:nvCxnSpPr>
          <p:cNvPr id="3" name="Connecteur droit 2"/>
          <p:cNvCxnSpPr/>
          <p:nvPr/>
        </p:nvCxnSpPr>
        <p:spPr>
          <a:xfrm>
            <a:off x="251520" y="760398"/>
            <a:ext cx="70567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4637496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Les principales comorbidités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009752" y="908720"/>
            <a:ext cx="40366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Maladies métaboliques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597130" y="1903885"/>
            <a:ext cx="802174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Préval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Obés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25%,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dyslipid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36-52%, HTA 32-55%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Préval </a:t>
            </a:r>
            <a:r>
              <a:rPr lang="el-G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Σ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d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métab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30-50%, DTII 10-20%</a:t>
            </a:r>
          </a:p>
          <a:p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Augmente mortalité BPCO 10-15%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Rôle du tabac Fumeurs risque x 2 vs NF</a:t>
            </a:r>
          </a:p>
          <a:p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Rôle </a:t>
            </a: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 l’inflammation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(   insulino résistance)</a:t>
            </a: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020884" y="6112808"/>
            <a:ext cx="20255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Mannnino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ERJ  2008</a:t>
            </a:r>
          </a:p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Watz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etv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al 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Chest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2009</a:t>
            </a:r>
          </a:p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Feary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Thorax 2010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 flipV="1">
            <a:off x="4585765" y="4941168"/>
            <a:ext cx="252028" cy="2160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80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Les principales comorbidités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083277" y="1060443"/>
            <a:ext cx="3797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Le cancer du poumon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69369" y="2348880"/>
            <a:ext cx="814678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Prévalence K </a:t>
            </a:r>
            <a:r>
              <a:rPr lang="fr-FR" sz="2400" b="1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poum</a:t>
            </a: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4 fois sup BPCO vs </a:t>
            </a:r>
            <a:r>
              <a:rPr lang="fr-FR" sz="2400" b="1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popul</a:t>
            </a: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fr-FR" sz="2400" b="1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gén</a:t>
            </a:r>
            <a:endParaRPr lang="fr-FR" sz="2400" b="1" dirty="0" smtClean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latin typeface="Comic Sans MS" panose="030F0702030302020204" pitchFamily="66" charset="0"/>
              </a:rPr>
              <a:t>Mortalité 3 ans 85% K/BPCO vs 74%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popul</a:t>
            </a:r>
            <a:r>
              <a:rPr lang="fr-FR" sz="2400" b="1" dirty="0" smtClean="0">
                <a:latin typeface="Comic Sans MS" panose="030F0702030302020204" pitchFamily="66" charset="0"/>
              </a:rPr>
              <a:t>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gén</a:t>
            </a:r>
            <a:endParaRPr lang="fr-FR" sz="2400" b="1" dirty="0" smtClean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err="1" smtClean="0">
                <a:latin typeface="Comic Sans MS" panose="030F0702030302020204" pitchFamily="66" charset="0"/>
              </a:rPr>
              <a:t>Diagn</a:t>
            </a:r>
            <a:r>
              <a:rPr lang="fr-FR" sz="2400" b="1" dirty="0" smtClean="0">
                <a:latin typeface="Comic Sans MS" panose="030F0702030302020204" pitchFamily="66" charset="0"/>
              </a:rPr>
              <a:t>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svt</a:t>
            </a:r>
            <a:r>
              <a:rPr lang="fr-FR" sz="2400" b="1" dirty="0" smtClean="0">
                <a:latin typeface="Comic Sans MS" panose="030F0702030302020204" pitchFamily="66" charset="0"/>
              </a:rPr>
              <a:t> tardif, pdt une </a:t>
            </a:r>
            <a:r>
              <a:rPr lang="fr-FR" sz="2400" b="1" dirty="0" err="1" smtClean="0">
                <a:latin typeface="Comic Sans MS" panose="030F0702030302020204" pitchFamily="66" charset="0"/>
              </a:rPr>
              <a:t>hospit</a:t>
            </a:r>
            <a:r>
              <a:rPr lang="fr-FR" sz="2400" b="1" dirty="0" smtClean="0">
                <a:latin typeface="Comic Sans MS" panose="030F0702030302020204" pitchFamily="66" charset="0"/>
              </a:rPr>
              <a:t> pour exacerbation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Importance des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Fct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génétiques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Rôle de </a:t>
            </a: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l’inflammation</a:t>
            </a:r>
            <a:endParaRPr lang="fr-FR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849480" y="6334780"/>
            <a:ext cx="2194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Kiri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Prim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care R J  2010</a:t>
            </a:r>
          </a:p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Molinari</a:t>
            </a:r>
            <a:r>
              <a:rPr lang="fr-FR" altLang="fr-FR" sz="1400" i="1" smtClean="0">
                <a:solidFill>
                  <a:srgbClr val="009DD9"/>
                </a:solidFill>
                <a:latin typeface="Calibri" pitchFamily="34" charset="0"/>
              </a:rPr>
              <a:t> et al JI COPD 2015</a:t>
            </a:r>
            <a:endParaRPr lang="fr-FR" altLang="fr-FR" sz="1400" i="1" dirty="0" smtClean="0">
              <a:solidFill>
                <a:srgbClr val="009DD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86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Les principales comorbidités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5083272" y="1060443"/>
            <a:ext cx="4004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Anxiété et dépression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6734" y="2708920"/>
            <a:ext cx="876233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Prévalence anxiété 10-55%, dépression 8-80%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La dépression est plus fréquente BPCO vs autres M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Ch</a:t>
            </a:r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AD   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QV et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exo cap,   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exacerb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et mortalité</a:t>
            </a:r>
          </a:p>
          <a:p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Rôle de </a:t>
            </a:r>
            <a:r>
              <a:rPr lang="fr-F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l’inflammation, l’hypoxie et tabac</a:t>
            </a:r>
            <a:endParaRPr lang="fr-FR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680220" y="6381336"/>
            <a:ext cx="23588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>
                <a:solidFill>
                  <a:srgbClr val="009DD9"/>
                </a:solidFill>
                <a:latin typeface="Calibri" pitchFamily="34" charset="0"/>
              </a:rPr>
              <a:t>Smith et Wrobel IJ COPD 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2014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1259632" y="4293096"/>
            <a:ext cx="288032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V="1">
            <a:off x="4067944" y="4257961"/>
            <a:ext cx="321066" cy="28803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047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300" y="153509"/>
            <a:ext cx="4461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La conduite à tenir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291923" y="810072"/>
            <a:ext cx="78520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Rechercher </a:t>
            </a:r>
            <a:r>
              <a:rPr lang="fr-FR" sz="32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les principale </a:t>
            </a:r>
            <a:r>
              <a:rPr lang="fr-FR" sz="32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comorbidités</a:t>
            </a:r>
          </a:p>
          <a:p>
            <a:r>
              <a:rPr lang="fr-FR" sz="24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                     </a:t>
            </a:r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Compétence en médecine interne</a:t>
            </a:r>
            <a:endParaRPr lang="fr-FR" sz="2400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276872"/>
            <a:ext cx="90364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Cardio-vasculaires, 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incontournables, 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rôle </a:t>
            </a:r>
            <a:r>
              <a:rPr lang="fr-FR" sz="2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r</a:t>
            </a:r>
            <a:r>
              <a:rPr lang="fr-FR" sz="2400" b="1" dirty="0" err="1" smtClean="0">
                <a:solidFill>
                  <a:srgbClr val="C00000"/>
                </a:solidFill>
                <a:latin typeface="Comic Sans MS" panose="030F0702030302020204" pitchFamily="66" charset="0"/>
              </a:rPr>
              <a:t>éhab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Fonte et dysfonction musculaire, </a:t>
            </a:r>
            <a:r>
              <a:rPr lang="fr-FR" sz="2400" b="1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réhab</a:t>
            </a: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. </a:t>
            </a: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indispensable</a:t>
            </a:r>
            <a:endParaRPr lang="fr-FR" sz="24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latin typeface="Comic Sans MS" panose="030F0702030302020204" pitchFamily="66" charset="0"/>
              </a:rPr>
              <a:t>Cancer bronchique, toujours y penser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Maladies métaboliques, améliorées par </a:t>
            </a:r>
            <a:r>
              <a:rPr lang="fr-FR" sz="2400" b="1" dirty="0" err="1">
                <a:solidFill>
                  <a:srgbClr val="C00000"/>
                </a:solidFill>
                <a:latin typeface="Comic Sans MS" panose="030F0702030302020204" pitchFamily="66" charset="0"/>
              </a:rPr>
              <a:t>réhab</a:t>
            </a:r>
            <a:r>
              <a:rPr lang="fr-FR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B0F0"/>
                </a:solidFill>
                <a:latin typeface="Comic Sans MS" panose="030F0702030302020204" pitchFamily="66" charset="0"/>
              </a:rPr>
              <a:t>Anxiété-dépression mineure, </a:t>
            </a:r>
            <a:r>
              <a:rPr lang="fr-FR" sz="2400" b="1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réhab</a:t>
            </a:r>
            <a:r>
              <a:rPr lang="fr-FR" sz="2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.</a:t>
            </a:r>
            <a:endParaRPr lang="fr-FR" sz="24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84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" y="0"/>
            <a:ext cx="4461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rgbClr val="04617B"/>
                </a:solidFill>
                <a:latin typeface="Comic Sans MS" panose="030F0702030302020204" pitchFamily="66" charset="0"/>
              </a:rPr>
              <a:t>La conduite à tenir</a:t>
            </a:r>
          </a:p>
        </p:txBody>
      </p:sp>
      <p:cxnSp>
        <p:nvCxnSpPr>
          <p:cNvPr id="4" name="Connecteur droit 3"/>
          <p:cNvCxnSpPr/>
          <p:nvPr/>
        </p:nvCxnSpPr>
        <p:spPr>
          <a:xfrm>
            <a:off x="32992" y="66239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2084764" y="908720"/>
            <a:ext cx="7079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A propos du TT des MCV chez le BPCO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06557" y="2276872"/>
            <a:ext cx="715292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009DD9"/>
                </a:solidFill>
                <a:latin typeface="Comic Sans MS" panose="030F0702030302020204" pitchFamily="66" charset="0"/>
              </a:rPr>
              <a:t>Les ß bloquants sélectifs :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ne sont pas contre indiqués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Semblent    l’esp de vie des BPCO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009DD9"/>
                </a:solidFill>
                <a:latin typeface="Comic Sans MS" panose="030F0702030302020204" pitchFamily="66" charset="0"/>
              </a:rPr>
              <a:t>Les statines sont </a:t>
            </a:r>
            <a:r>
              <a:rPr lang="fr-FR" sz="2400" b="1" dirty="0" smtClean="0">
                <a:solidFill>
                  <a:srgbClr val="009DD9"/>
                </a:solidFill>
                <a:latin typeface="Comic Sans MS" panose="030F0702030302020204" pitchFamily="66" charset="0"/>
              </a:rPr>
              <a:t>indiquées :</a:t>
            </a:r>
            <a:endParaRPr lang="fr-FR" sz="2400" b="1" dirty="0">
              <a:solidFill>
                <a:srgbClr val="009DD9"/>
              </a:solidFill>
              <a:latin typeface="Comic Sans MS" panose="030F0702030302020204" pitchFamily="66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	à côté de l’effet hypocholestérolémiant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	effet anti inflammatoire et antioxydant</a:t>
            </a:r>
          </a:p>
          <a:p>
            <a:pPr lvl="2"/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7077761" y="6255416"/>
            <a:ext cx="1958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Stefan et al Thorax 2012</a:t>
            </a:r>
          </a:p>
          <a:p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Janda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et al </a:t>
            </a:r>
            <a:r>
              <a:rPr lang="fr-FR" altLang="fr-FR" sz="1400" i="1" dirty="0" err="1" smtClean="0">
                <a:solidFill>
                  <a:srgbClr val="009DD9"/>
                </a:solidFill>
                <a:latin typeface="Calibri" pitchFamily="34" charset="0"/>
              </a:rPr>
              <a:t>Chesr</a:t>
            </a:r>
            <a:r>
              <a:rPr lang="fr-FR" altLang="fr-FR" sz="1400" i="1" dirty="0" smtClean="0">
                <a:solidFill>
                  <a:srgbClr val="009DD9"/>
                </a:solidFill>
                <a:latin typeface="Calibri" pitchFamily="34" charset="0"/>
              </a:rPr>
              <a:t> 2009</a:t>
            </a:r>
            <a:endParaRPr lang="fr-FR" altLang="fr-FR" sz="1400" i="1" dirty="0">
              <a:solidFill>
                <a:srgbClr val="009DD9"/>
              </a:solidFill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720" y="2905656"/>
            <a:ext cx="401637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9337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296" y="153509"/>
            <a:ext cx="6885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Comorbidités et réhabilitation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7485755" y="908720"/>
            <a:ext cx="15488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Utile ?</a:t>
            </a:r>
            <a:endParaRPr lang="fr-FR" sz="32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78559" y="1484786"/>
            <a:ext cx="7209025" cy="4216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facteurs communs BPCO/Comorbidités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Sédentarité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Fonte et dysfonction musculaire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Comportements défavorables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…</a:t>
            </a: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 Utilité de la réhabilitation démontrée dans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maladies cardio-vasculaires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maladies métaboliques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exacerbations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qq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soit origine</a:t>
            </a: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…</a:t>
            </a:r>
          </a:p>
        </p:txBody>
      </p:sp>
      <p:sp>
        <p:nvSpPr>
          <p:cNvPr id="3" name="Flèche courbée vers la droite 2"/>
          <p:cNvSpPr/>
          <p:nvPr/>
        </p:nvSpPr>
        <p:spPr>
          <a:xfrm>
            <a:off x="5940152" y="5445224"/>
            <a:ext cx="720080" cy="82402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740356" y="5857243"/>
            <a:ext cx="1144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OUI</a:t>
            </a:r>
            <a:endParaRPr lang="fr-FR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23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296" y="153509"/>
            <a:ext cx="6885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Comorbidités et réhabilitation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4206743" y="961564"/>
            <a:ext cx="47307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 smtClean="0">
                <a:solidFill>
                  <a:srgbClr val="0F6FC6"/>
                </a:solidFill>
                <a:latin typeface="Comic Sans MS" panose="030F0702030302020204" pitchFamily="66" charset="0"/>
              </a:rPr>
              <a:t>Particularités et résultats</a:t>
            </a:r>
            <a:endParaRPr lang="fr-FR" sz="2800" b="1" dirty="0">
              <a:solidFill>
                <a:srgbClr val="0F6FC6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9512" y="2420888"/>
            <a:ext cx="899958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exercices en piscine sont plus efficaces que </a:t>
            </a:r>
          </a:p>
          <a:p>
            <a:r>
              <a:rPr lang="fr-FR" sz="2400" b="1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  ceux réalisés en gymnase chez BPCO avec comorbidités</a:t>
            </a:r>
          </a:p>
          <a:p>
            <a:pPr lvl="3"/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la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réhab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diminue la rigidité vasculaire (Mal CV)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Le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prog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complet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réhab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diminue </a:t>
            </a:r>
            <a:r>
              <a:rPr lang="fr-FR" sz="2400" b="1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anxt</a:t>
            </a: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et dépression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429410" y="5977270"/>
            <a:ext cx="2537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McNamara</a:t>
            </a:r>
            <a:r>
              <a:rPr lang="fr-FR" sz="1400" b="1" i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et al ERJ 2013</a:t>
            </a:r>
            <a:endParaRPr lang="fr-FR" sz="1400" b="1" i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1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296" y="153509"/>
            <a:ext cx="2621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04617B"/>
                </a:solidFill>
                <a:latin typeface="Comic Sans MS" panose="030F0702030302020204" pitchFamily="66" charset="0"/>
              </a:rPr>
              <a:t>Conclusions</a:t>
            </a:r>
            <a:endParaRPr lang="fr-FR" sz="3600" b="1" dirty="0">
              <a:solidFill>
                <a:srgbClr val="04617B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92408" y="1464997"/>
            <a:ext cx="8844088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97,7% des BPCO ont au moins 1 comorbidité dont le </a:t>
            </a:r>
          </a:p>
          <a:p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   nombre moyen</a:t>
            </a:r>
            <a:r>
              <a:rPr lang="fr-FR" sz="2400" b="1" dirty="0">
                <a:solidFill>
                  <a:schemeClr val="accent1"/>
                </a:solidFill>
                <a:latin typeface="Comic Sans MS" panose="030F0702030302020204" pitchFamily="66" charset="0"/>
              </a:rPr>
              <a:t> </a:t>
            </a:r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par patient est de 9</a:t>
            </a:r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>
                <a:solidFill>
                  <a:srgbClr val="C00000"/>
                </a:solidFill>
                <a:latin typeface="Comic Sans MS" panose="030F0702030302020204" pitchFamily="66" charset="0"/>
              </a:rPr>
              <a:t>E</a:t>
            </a: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lles facilitent les exacerbations, donc les </a:t>
            </a:r>
          </a:p>
          <a:p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  hospitalisations et la mortalité</a:t>
            </a:r>
          </a:p>
          <a:p>
            <a:endParaRPr lang="fr-FR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L’inflammation rôle important, comme comportements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Elles doivent être recherchées systématiquement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schemeClr val="accent1"/>
                </a:solidFill>
                <a:latin typeface="Comic Sans MS" panose="030F0702030302020204" pitchFamily="66" charset="0"/>
              </a:rPr>
              <a:t>Leur TTT a un effet positif sur la BPCO et vice versa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400" b="1" dirty="0">
              <a:solidFill>
                <a:schemeClr val="accent1"/>
              </a:solidFill>
              <a:latin typeface="Comic Sans MS" panose="030F0702030302020204" pitchFamily="66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b="1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La réhabilitation participe à leur stabilisation</a:t>
            </a:r>
            <a:endParaRPr lang="fr-FR" sz="2400" b="1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179512" y="799837"/>
            <a:ext cx="885698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320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402567" y="37051"/>
            <a:ext cx="6849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Merci pour votre attention</a:t>
            </a:r>
            <a:endParaRPr lang="fr-FR" sz="4000" b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8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1015</Words>
  <Application>Microsoft Office PowerPoint</Application>
  <PresentationFormat>Affichage à l'écran (4:3)</PresentationFormat>
  <Paragraphs>225</Paragraphs>
  <Slides>22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22</vt:i4>
      </vt:variant>
    </vt:vector>
  </HeadingPairs>
  <TitlesOfParts>
    <vt:vector size="35" baseType="lpstr">
      <vt:lpstr>Arial</vt:lpstr>
      <vt:lpstr>Calibri</vt:lpstr>
      <vt:lpstr>Comic Sans MS</vt:lpstr>
      <vt:lpstr>Constantia</vt:lpstr>
      <vt:lpstr>Times New Roman</vt:lpstr>
      <vt:lpstr>Wingdings</vt:lpstr>
      <vt:lpstr>Wingdings 2</vt:lpstr>
      <vt:lpstr>Débit</vt:lpstr>
      <vt:lpstr>1_Débit</vt:lpstr>
      <vt:lpstr>2_Débit</vt:lpstr>
      <vt:lpstr>3_Débit</vt:lpstr>
      <vt:lpstr>4_Débit</vt:lpstr>
      <vt:lpstr>5_Débit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ses comorbidités sur l’histoire naturelle de la BPCO</dc:title>
  <dc:creator>Christian Préfaut</dc:creator>
  <cp:lastModifiedBy>christian Préfaut</cp:lastModifiedBy>
  <cp:revision>53</cp:revision>
  <dcterms:created xsi:type="dcterms:W3CDTF">2015-03-06T13:11:32Z</dcterms:created>
  <dcterms:modified xsi:type="dcterms:W3CDTF">2015-04-08T14:45:43Z</dcterms:modified>
</cp:coreProperties>
</file>